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21" r:id="rId2"/>
    <p:sldId id="322" r:id="rId3"/>
    <p:sldId id="323" r:id="rId4"/>
    <p:sldId id="324" r:id="rId5"/>
    <p:sldId id="325" r:id="rId6"/>
    <p:sldId id="257" r:id="rId7"/>
    <p:sldId id="259" r:id="rId8"/>
    <p:sldId id="258" r:id="rId9"/>
    <p:sldId id="326" r:id="rId10"/>
    <p:sldId id="265" r:id="rId11"/>
    <p:sldId id="266" r:id="rId12"/>
    <p:sldId id="335" r:id="rId13"/>
    <p:sldId id="337" r:id="rId14"/>
    <p:sldId id="338" r:id="rId15"/>
    <p:sldId id="339" r:id="rId16"/>
    <p:sldId id="267" r:id="rId17"/>
    <p:sldId id="269" r:id="rId18"/>
    <p:sldId id="270" r:id="rId19"/>
    <p:sldId id="296" r:id="rId20"/>
    <p:sldId id="271" r:id="rId21"/>
    <p:sldId id="28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20" r:id="rId30"/>
    <p:sldId id="286" r:id="rId31"/>
    <p:sldId id="287" r:id="rId32"/>
    <p:sldId id="288" r:id="rId33"/>
    <p:sldId id="291" r:id="rId34"/>
    <p:sldId id="292" r:id="rId35"/>
    <p:sldId id="295" r:id="rId36"/>
    <p:sldId id="304" r:id="rId37"/>
    <p:sldId id="307" r:id="rId38"/>
    <p:sldId id="310" r:id="rId39"/>
    <p:sldId id="263" r:id="rId40"/>
    <p:sldId id="303" r:id="rId41"/>
    <p:sldId id="305" r:id="rId42"/>
    <p:sldId id="315" r:id="rId43"/>
    <p:sldId id="317" r:id="rId44"/>
    <p:sldId id="318" r:id="rId45"/>
    <p:sldId id="311" r:id="rId46"/>
    <p:sldId id="327" r:id="rId47"/>
    <p:sldId id="328" r:id="rId48"/>
    <p:sldId id="330" r:id="rId49"/>
    <p:sldId id="329" r:id="rId50"/>
    <p:sldId id="331" r:id="rId51"/>
    <p:sldId id="332" r:id="rId52"/>
    <p:sldId id="333" r:id="rId53"/>
    <p:sldId id="334" r:id="rId54"/>
    <p:sldId id="336" r:id="rId5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111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A1498-321F-4FB7-B9F6-D2D339C1DD09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5D158-FA35-410D-BFBC-76D33A53CC2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47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6B5B0-B08A-43B7-903A-9EF6541E64BB}" type="datetime1">
              <a:rPr lang="es-ES"/>
              <a:pPr>
                <a:defRPr/>
              </a:pPr>
              <a:t>07/01/2018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74623-DA01-43C5-AC9D-A9D6FA5D6FF4}" type="datetimeFigureOut">
              <a:rPr lang="es-ES" smtClean="0"/>
              <a:pPr/>
              <a:t>07/01/2018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A664B-38CD-4889-A7E0-AD74CE55653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Hoja_de_c_lculo_de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Hoja_de_c_lculo_de_Microsoft_Office_Excel_97-20033.xls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e2v_datashe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214290"/>
            <a:ext cx="1964656" cy="1500198"/>
          </a:xfrm>
          <a:prstGeom prst="rect">
            <a:avLst/>
          </a:prstGeom>
        </p:spPr>
      </p:pic>
      <p:sp>
        <p:nvSpPr>
          <p:cNvPr id="2" name="Rectangle 275"/>
          <p:cNvSpPr>
            <a:spLocks noChangeArrowheads="1"/>
          </p:cNvSpPr>
          <p:nvPr/>
        </p:nvSpPr>
        <p:spPr bwMode="auto">
          <a:xfrm>
            <a:off x="3000364" y="2571744"/>
            <a:ext cx="2837315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Blip>
                <a:blip r:embed="rId3"/>
              </a:buBlip>
            </a:pPr>
            <a:r>
              <a:rPr lang="en-US" dirty="0">
                <a:latin typeface="Comic Sans MS" pitchFamily="66" charset="0"/>
              </a:rPr>
              <a:t>   </a:t>
            </a:r>
            <a:r>
              <a:rPr lang="en-US" dirty="0" smtClean="0">
                <a:latin typeface="Comic Sans MS" pitchFamily="66" charset="0"/>
              </a:rPr>
              <a:t>Photoelectric Effect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Charge collection</a:t>
            </a:r>
            <a:endParaRPr lang="en-US" dirty="0">
              <a:latin typeface="Comic Sans MS" pitchFamily="66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dirty="0">
                <a:latin typeface="Comic Sans MS" pitchFamily="66" charset="0"/>
              </a:rPr>
              <a:t>   </a:t>
            </a:r>
            <a:r>
              <a:rPr lang="en-US" dirty="0" smtClean="0">
                <a:latin typeface="Comic Sans MS" pitchFamily="66" charset="0"/>
              </a:rPr>
              <a:t>Basic CCD structure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Thinning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Charge Transfer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Blooming</a:t>
            </a:r>
            <a:endParaRPr lang="en-US" dirty="0">
              <a:latin typeface="Comic Sans MS" pitchFamily="66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Dark Current</a:t>
            </a:r>
            <a:endParaRPr lang="en-US" dirty="0">
              <a:latin typeface="Comic Sans MS" pitchFamily="66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Image defects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Cosmic rays</a:t>
            </a:r>
            <a:endParaRPr lang="en-US" dirty="0">
              <a:latin typeface="Comic Sans MS" pitchFamily="66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dirty="0">
                <a:latin typeface="Comic Sans MS" pitchFamily="66" charset="0"/>
              </a:rPr>
              <a:t>   </a:t>
            </a:r>
            <a:r>
              <a:rPr lang="en-US" dirty="0" smtClean="0">
                <a:latin typeface="Comic Sans MS" pitchFamily="66" charset="0"/>
              </a:rPr>
              <a:t>Fringing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Anti-reflection coats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Quantum Efficiency</a:t>
            </a:r>
          </a:p>
          <a:p>
            <a:pPr>
              <a:buFontTx/>
              <a:buBlip>
                <a:blip r:embed="rId3"/>
              </a:buBlip>
            </a:pPr>
            <a:r>
              <a:rPr lang="en-US" dirty="0" smtClean="0">
                <a:latin typeface="Comic Sans MS" pitchFamily="66" charset="0"/>
              </a:rPr>
              <a:t>   Camera Construction</a:t>
            </a:r>
            <a:endParaRPr lang="en-US" dirty="0">
              <a:latin typeface="Comic Sans MS" pitchFamily="66" charset="0"/>
            </a:endParaRPr>
          </a:p>
        </p:txBody>
      </p:sp>
      <p:graphicFrame>
        <p:nvGraphicFramePr>
          <p:cNvPr id="3" name="Group 294"/>
          <p:cNvGraphicFramePr>
            <a:graphicFrameLocks noGrp="1"/>
          </p:cNvGraphicFramePr>
          <p:nvPr/>
        </p:nvGraphicFramePr>
        <p:xfrm>
          <a:off x="785786" y="857232"/>
          <a:ext cx="7620000" cy="1920496"/>
        </p:xfrm>
        <a:graphic>
          <a:graphicData uri="http://schemas.openxmlformats.org/drawingml/2006/table">
            <a:tbl>
              <a:tblPr/>
              <a:tblGrid>
                <a:gridCol w="7620000"/>
              </a:tblGrid>
              <a:tr h="1270000">
                <a:tc>
                  <a:txBody>
                    <a:bodyPr/>
                    <a:lstStyle/>
                    <a:p>
                      <a:pPr marL="0" marR="0" lvl="0" indent="0" algn="ctr" defTabSz="29495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CCD Technology</a:t>
                      </a:r>
                    </a:p>
                    <a:p>
                      <a:pPr marL="0" marR="0" lvl="0" indent="0" algn="ctr" defTabSz="29495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NEON School 2013</a:t>
                      </a:r>
                    </a:p>
                    <a:p>
                      <a:pPr marL="0" marR="0" lvl="0" indent="0" algn="ctr" defTabSz="29495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nsSerif" pitchFamily="2" charset="2"/>
                      </a:endParaRPr>
                    </a:p>
                  </a:txBody>
                  <a:tcPr marL="63621" marR="63621" marT="33084" marB="3308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29495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Dr. Simon Tulloch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kumimoji="0" lang="en-GB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omic Sans MS" pitchFamily="66" charset="0"/>
                        </a:rPr>
                        <a:t>University of Sheffield</a:t>
                      </a:r>
                    </a:p>
                  </a:txBody>
                  <a:tcPr marL="63621" marR="63621" marT="33084" marB="33084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ctr" defTabSz="29495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63621" marR="63621" marT="33084" marB="33084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88" descr="whtsir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246505" cy="140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95"/>
          <p:cNvSpPr txBox="1">
            <a:spLocks noChangeArrowheads="1"/>
          </p:cNvSpPr>
          <p:nvPr/>
        </p:nvSpPr>
        <p:spPr bwMode="auto">
          <a:xfrm>
            <a:off x="231775" y="6329363"/>
            <a:ext cx="15568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/>
              <a:t>June 24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2013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133"/>
          <p:cNvSpPr>
            <a:spLocks noChangeArrowheads="1"/>
          </p:cNvSpPr>
          <p:nvPr/>
        </p:nvSpPr>
        <p:spPr bwMode="auto">
          <a:xfrm>
            <a:off x="1500166" y="2428868"/>
            <a:ext cx="6624637" cy="34559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2000" b="1">
              <a:latin typeface="Arial" charset="0"/>
            </a:endParaRPr>
          </a:p>
        </p:txBody>
      </p:sp>
      <p:sp>
        <p:nvSpPr>
          <p:cNvPr id="76805" name="Rectangle 134"/>
          <p:cNvSpPr>
            <a:spLocks noChangeArrowheads="1"/>
          </p:cNvSpPr>
          <p:nvPr/>
        </p:nvSpPr>
        <p:spPr bwMode="auto">
          <a:xfrm>
            <a:off x="2220891" y="4229093"/>
            <a:ext cx="5400675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806" name="Text Box 135"/>
          <p:cNvSpPr txBox="1">
            <a:spLocks noChangeArrowheads="1"/>
          </p:cNvSpPr>
          <p:nvPr/>
        </p:nvSpPr>
        <p:spPr bwMode="auto">
          <a:xfrm>
            <a:off x="4103666" y="2863843"/>
            <a:ext cx="1239837" cy="3365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Clock phases</a:t>
            </a:r>
          </a:p>
        </p:txBody>
      </p:sp>
      <p:sp>
        <p:nvSpPr>
          <p:cNvPr id="76807" name="Rectangle 136"/>
          <p:cNvSpPr>
            <a:spLocks noChangeArrowheads="1"/>
          </p:cNvSpPr>
          <p:nvPr/>
        </p:nvSpPr>
        <p:spPr bwMode="auto">
          <a:xfrm rot="-5400000">
            <a:off x="4768835" y="2103433"/>
            <a:ext cx="512754" cy="54657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808" name="Rectangle 137"/>
          <p:cNvSpPr>
            <a:spLocks noChangeArrowheads="1"/>
          </p:cNvSpPr>
          <p:nvPr/>
        </p:nvSpPr>
        <p:spPr bwMode="auto">
          <a:xfrm rot="-5400000">
            <a:off x="4747397" y="3915562"/>
            <a:ext cx="79375" cy="2230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5100616" y="3614730"/>
            <a:ext cx="433387" cy="601663"/>
            <a:chOff x="2329" y="1618"/>
            <a:chExt cx="273" cy="379"/>
          </a:xfrm>
        </p:grpSpPr>
        <p:sp>
          <p:nvSpPr>
            <p:cNvPr id="77208" name="Line 139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209" name="Line 140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12" name="Text Box 143"/>
          <p:cNvSpPr txBox="1">
            <a:spLocks noChangeArrowheads="1"/>
          </p:cNvSpPr>
          <p:nvPr/>
        </p:nvSpPr>
        <p:spPr bwMode="auto">
          <a:xfrm>
            <a:off x="4137003" y="3270243"/>
            <a:ext cx="1289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b="1">
                <a:latin typeface="Arial" charset="0"/>
              </a:rPr>
              <a:t>-V  +V  -V</a:t>
            </a:r>
          </a:p>
        </p:txBody>
      </p:sp>
      <p:grpSp>
        <p:nvGrpSpPr>
          <p:cNvPr id="3" name="Group 145"/>
          <p:cNvGrpSpPr>
            <a:grpSpLocks/>
          </p:cNvGrpSpPr>
          <p:nvPr/>
        </p:nvGrpSpPr>
        <p:grpSpPr bwMode="auto">
          <a:xfrm>
            <a:off x="4300516" y="4710105"/>
            <a:ext cx="163512" cy="144463"/>
            <a:chOff x="1008" y="3203"/>
            <a:chExt cx="103" cy="91"/>
          </a:xfrm>
        </p:grpSpPr>
        <p:grpSp>
          <p:nvGrpSpPr>
            <p:cNvPr id="4" name="Group 146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77206" name="Oval 147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7207" name="Line 148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7205" name="Line 149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18" name="Rectangle 258"/>
          <p:cNvSpPr>
            <a:spLocks noChangeArrowheads="1"/>
          </p:cNvSpPr>
          <p:nvPr/>
        </p:nvSpPr>
        <p:spPr bwMode="auto">
          <a:xfrm>
            <a:off x="1873228" y="4013193"/>
            <a:ext cx="431800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819" name="Rectangle 259"/>
          <p:cNvSpPr>
            <a:spLocks noChangeArrowheads="1"/>
          </p:cNvSpPr>
          <p:nvPr/>
        </p:nvSpPr>
        <p:spPr bwMode="auto">
          <a:xfrm>
            <a:off x="7608866" y="4084630"/>
            <a:ext cx="431800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5" name="Group 260"/>
          <p:cNvGrpSpPr>
            <a:grpSpLocks/>
          </p:cNvGrpSpPr>
          <p:nvPr/>
        </p:nvGrpSpPr>
        <p:grpSpPr bwMode="auto">
          <a:xfrm>
            <a:off x="4176691" y="4710105"/>
            <a:ext cx="142875" cy="144463"/>
            <a:chOff x="567" y="1071"/>
            <a:chExt cx="90" cy="91"/>
          </a:xfrm>
        </p:grpSpPr>
        <p:sp>
          <p:nvSpPr>
            <p:cNvPr id="77202" name="Oval 261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203" name="Line 262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265"/>
          <p:cNvGrpSpPr>
            <a:grpSpLocks/>
          </p:cNvGrpSpPr>
          <p:nvPr/>
        </p:nvGrpSpPr>
        <p:grpSpPr bwMode="auto">
          <a:xfrm>
            <a:off x="4621191" y="3614730"/>
            <a:ext cx="433387" cy="601663"/>
            <a:chOff x="2329" y="1618"/>
            <a:chExt cx="273" cy="379"/>
          </a:xfrm>
        </p:grpSpPr>
        <p:sp>
          <p:nvSpPr>
            <p:cNvPr id="77200" name="Line 266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201" name="Line 267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" name="Group 268"/>
          <p:cNvGrpSpPr>
            <a:grpSpLocks/>
          </p:cNvGrpSpPr>
          <p:nvPr/>
        </p:nvGrpSpPr>
        <p:grpSpPr bwMode="auto">
          <a:xfrm>
            <a:off x="4140178" y="3616318"/>
            <a:ext cx="433388" cy="601662"/>
            <a:chOff x="2329" y="1618"/>
            <a:chExt cx="273" cy="379"/>
          </a:xfrm>
        </p:grpSpPr>
        <p:sp>
          <p:nvSpPr>
            <p:cNvPr id="77198" name="Line 269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99" name="Line 270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271"/>
          <p:cNvGrpSpPr>
            <a:grpSpLocks/>
          </p:cNvGrpSpPr>
          <p:nvPr/>
        </p:nvGrpSpPr>
        <p:grpSpPr bwMode="auto">
          <a:xfrm>
            <a:off x="6569053" y="3611555"/>
            <a:ext cx="433388" cy="601663"/>
            <a:chOff x="2329" y="1618"/>
            <a:chExt cx="273" cy="379"/>
          </a:xfrm>
        </p:grpSpPr>
        <p:sp>
          <p:nvSpPr>
            <p:cNvPr id="77196" name="Line 272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97" name="Line 273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25" name="Text Box 274"/>
          <p:cNvSpPr txBox="1">
            <a:spLocks noChangeArrowheads="1"/>
          </p:cNvSpPr>
          <p:nvPr/>
        </p:nvSpPr>
        <p:spPr bwMode="auto">
          <a:xfrm>
            <a:off x="5605441" y="3267068"/>
            <a:ext cx="1289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b="1">
                <a:latin typeface="Arial" charset="0"/>
              </a:rPr>
              <a:t>-V  +V  -V</a:t>
            </a:r>
          </a:p>
        </p:txBody>
      </p:sp>
      <p:grpSp>
        <p:nvGrpSpPr>
          <p:cNvPr id="9" name="Group 276"/>
          <p:cNvGrpSpPr>
            <a:grpSpLocks/>
          </p:cNvGrpSpPr>
          <p:nvPr/>
        </p:nvGrpSpPr>
        <p:grpSpPr bwMode="auto">
          <a:xfrm>
            <a:off x="6089628" y="3611555"/>
            <a:ext cx="433388" cy="601663"/>
            <a:chOff x="2329" y="1618"/>
            <a:chExt cx="273" cy="379"/>
          </a:xfrm>
        </p:grpSpPr>
        <p:sp>
          <p:nvSpPr>
            <p:cNvPr id="77194" name="Line 277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95" name="Line 278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" name="Group 279"/>
          <p:cNvGrpSpPr>
            <a:grpSpLocks/>
          </p:cNvGrpSpPr>
          <p:nvPr/>
        </p:nvGrpSpPr>
        <p:grpSpPr bwMode="auto">
          <a:xfrm>
            <a:off x="5608616" y="3613143"/>
            <a:ext cx="433387" cy="601662"/>
            <a:chOff x="2329" y="1618"/>
            <a:chExt cx="273" cy="379"/>
          </a:xfrm>
        </p:grpSpPr>
        <p:sp>
          <p:nvSpPr>
            <p:cNvPr id="77192" name="Line 280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93" name="Line 281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1" name="Group 282"/>
          <p:cNvGrpSpPr>
            <a:grpSpLocks/>
          </p:cNvGrpSpPr>
          <p:nvPr/>
        </p:nvGrpSpPr>
        <p:grpSpPr bwMode="auto">
          <a:xfrm>
            <a:off x="3625828" y="3616318"/>
            <a:ext cx="433388" cy="601662"/>
            <a:chOff x="2329" y="1618"/>
            <a:chExt cx="273" cy="379"/>
          </a:xfrm>
        </p:grpSpPr>
        <p:sp>
          <p:nvSpPr>
            <p:cNvPr id="77190" name="Line 283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91" name="Line 284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30" name="Text Box 285"/>
          <p:cNvSpPr txBox="1">
            <a:spLocks noChangeArrowheads="1"/>
          </p:cNvSpPr>
          <p:nvPr/>
        </p:nvSpPr>
        <p:spPr bwMode="auto">
          <a:xfrm>
            <a:off x="2662216" y="3271830"/>
            <a:ext cx="1289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b="1">
                <a:latin typeface="Arial" charset="0"/>
              </a:rPr>
              <a:t>-V  +V  -V</a:t>
            </a:r>
          </a:p>
        </p:txBody>
      </p:sp>
      <p:grpSp>
        <p:nvGrpSpPr>
          <p:cNvPr id="12" name="Group 287"/>
          <p:cNvGrpSpPr>
            <a:grpSpLocks/>
          </p:cNvGrpSpPr>
          <p:nvPr/>
        </p:nvGrpSpPr>
        <p:grpSpPr bwMode="auto">
          <a:xfrm>
            <a:off x="3146403" y="3616318"/>
            <a:ext cx="433388" cy="601662"/>
            <a:chOff x="2329" y="1618"/>
            <a:chExt cx="273" cy="379"/>
          </a:xfrm>
        </p:grpSpPr>
        <p:sp>
          <p:nvSpPr>
            <p:cNvPr id="77188" name="Line 288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89" name="Line 289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290"/>
          <p:cNvGrpSpPr>
            <a:grpSpLocks/>
          </p:cNvGrpSpPr>
          <p:nvPr/>
        </p:nvGrpSpPr>
        <p:grpSpPr bwMode="auto">
          <a:xfrm>
            <a:off x="2665391" y="3617905"/>
            <a:ext cx="433387" cy="601663"/>
            <a:chOff x="2329" y="1618"/>
            <a:chExt cx="273" cy="379"/>
          </a:xfrm>
        </p:grpSpPr>
        <p:sp>
          <p:nvSpPr>
            <p:cNvPr id="77186" name="Line 291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7187" name="Line 292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6834" name="Line 152"/>
          <p:cNvSpPr>
            <a:spLocks noChangeShapeType="1"/>
          </p:cNvSpPr>
          <p:nvPr/>
        </p:nvSpPr>
        <p:spPr bwMode="auto">
          <a:xfrm>
            <a:off x="2293916" y="4252905"/>
            <a:ext cx="532765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4" name="Group 154"/>
          <p:cNvGrpSpPr>
            <a:grpSpLocks/>
          </p:cNvGrpSpPr>
          <p:nvPr/>
        </p:nvGrpSpPr>
        <p:grpSpPr bwMode="auto">
          <a:xfrm>
            <a:off x="4030641" y="3408355"/>
            <a:ext cx="168275" cy="1517650"/>
            <a:chOff x="657" y="2142"/>
            <a:chExt cx="106" cy="956"/>
          </a:xfrm>
        </p:grpSpPr>
        <p:sp>
          <p:nvSpPr>
            <p:cNvPr id="77083" name="Rectangle 155"/>
            <p:cNvSpPr>
              <a:spLocks noChangeArrowheads="1"/>
            </p:cNvSpPr>
            <p:nvPr/>
          </p:nvSpPr>
          <p:spPr bwMode="auto">
            <a:xfrm rot="-6160155" flipH="1" flipV="1">
              <a:off x="206" y="2598"/>
              <a:ext cx="956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5" name="Group 156"/>
            <p:cNvGrpSpPr>
              <a:grpSpLocks/>
            </p:cNvGrpSpPr>
            <p:nvPr/>
          </p:nvGrpSpPr>
          <p:grpSpPr bwMode="auto">
            <a:xfrm rot="-6160155" flipH="1" flipV="1">
              <a:off x="292" y="2507"/>
              <a:ext cx="758" cy="28"/>
              <a:chOff x="1712" y="1018"/>
              <a:chExt cx="685" cy="29"/>
            </a:xfrm>
          </p:grpSpPr>
          <p:sp>
            <p:nvSpPr>
              <p:cNvPr id="77086" name="Line 157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87" name="Line 158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88" name="Line 159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89" name="Line 160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0" name="Line 161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1" name="Line 162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2" name="Line 163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3" name="Line 164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4" name="Line 165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5" name="Line 166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6" name="Line 167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7" name="Line 168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8" name="Line 169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99" name="Line 170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0" name="Line 171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1" name="Line 172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2" name="Line 173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3" name="Line 174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4" name="Line 175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5" name="Line 176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6" name="Line 177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7" name="Line 178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8" name="Line 179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09" name="Line 180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0" name="Line 181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1" name="Line 182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2" name="Line 183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3" name="Line 184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4" name="Line 185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5" name="Line 186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6" name="Line 187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7" name="Line 188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8" name="Line 189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19" name="Line 190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0" name="Line 191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1" name="Line 192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2" name="Line 193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3" name="Line 194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4" name="Line 195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5" name="Line 196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6" name="Line 197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7" name="Line 198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8" name="Line 199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29" name="Line 200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0" name="Line 201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1" name="Line 202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2" name="Line 203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3" name="Line 204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4" name="Line 205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5" name="Line 206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6" name="Line 207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7" name="Line 208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8" name="Line 209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39" name="Line 210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0" name="Line 211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1" name="Line 212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2" name="Line 213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3" name="Line 214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4" name="Line 215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5" name="Line 216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6" name="Line 217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7" name="Line 218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8" name="Line 219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49" name="Line 220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0" name="Line 221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1" name="Line 222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2" name="Line 223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3" name="Line 224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4" name="Line 225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5" name="Line 226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6" name="Line 227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7" name="Line 228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8" name="Line 229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59" name="Line 230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0" name="Line 231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1" name="Line 232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2" name="Line 233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3" name="Line 234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4" name="Line 235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5" name="Line 236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6" name="Line 237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7" name="Line 238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8" name="Line 239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69" name="Line 240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0" name="Line 241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1" name="Line 242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2" name="Line 243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3" name="Line 244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4" name="Line 245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5" name="Line 246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6" name="Line 247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7" name="Line 248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8" name="Line 249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79" name="Line 250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0" name="Line 251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1" name="Line 252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2" name="Line 253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3" name="Line 254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4" name="Line 255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185" name="Line 256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7085" name="Line 257"/>
            <p:cNvSpPr>
              <a:spLocks noChangeShapeType="1"/>
            </p:cNvSpPr>
            <p:nvPr/>
          </p:nvSpPr>
          <p:spPr bwMode="auto">
            <a:xfrm rot="-6160155" flipH="1" flipV="1">
              <a:off x="718" y="2927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6" name="Group 294"/>
          <p:cNvGrpSpPr>
            <a:grpSpLocks/>
          </p:cNvGrpSpPr>
          <p:nvPr/>
        </p:nvGrpSpPr>
        <p:grpSpPr bwMode="auto">
          <a:xfrm>
            <a:off x="6808766" y="4594218"/>
            <a:ext cx="163512" cy="144462"/>
            <a:chOff x="1008" y="3203"/>
            <a:chExt cx="103" cy="91"/>
          </a:xfrm>
        </p:grpSpPr>
        <p:grpSp>
          <p:nvGrpSpPr>
            <p:cNvPr id="17" name="Group 295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77081" name="Oval 29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7082" name="Line 29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7080" name="Line 298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8" name="Group 299"/>
          <p:cNvGrpSpPr>
            <a:grpSpLocks/>
          </p:cNvGrpSpPr>
          <p:nvPr/>
        </p:nvGrpSpPr>
        <p:grpSpPr bwMode="auto">
          <a:xfrm>
            <a:off x="6684941" y="4594218"/>
            <a:ext cx="142875" cy="144462"/>
            <a:chOff x="567" y="1071"/>
            <a:chExt cx="90" cy="91"/>
          </a:xfrm>
        </p:grpSpPr>
        <p:sp>
          <p:nvSpPr>
            <p:cNvPr id="77077" name="Oval 30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7078" name="Line 30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9" name="Group 302"/>
          <p:cNvGrpSpPr>
            <a:grpSpLocks/>
          </p:cNvGrpSpPr>
          <p:nvPr/>
        </p:nvGrpSpPr>
        <p:grpSpPr bwMode="auto">
          <a:xfrm>
            <a:off x="6538891" y="3292468"/>
            <a:ext cx="168275" cy="1517650"/>
            <a:chOff x="657" y="2142"/>
            <a:chExt cx="106" cy="956"/>
          </a:xfrm>
        </p:grpSpPr>
        <p:sp>
          <p:nvSpPr>
            <p:cNvPr id="76974" name="Rectangle 303"/>
            <p:cNvSpPr>
              <a:spLocks noChangeArrowheads="1"/>
            </p:cNvSpPr>
            <p:nvPr/>
          </p:nvSpPr>
          <p:spPr bwMode="auto">
            <a:xfrm rot="-6160155" flipH="1" flipV="1">
              <a:off x="206" y="2598"/>
              <a:ext cx="956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0" name="Group 304"/>
            <p:cNvGrpSpPr>
              <a:grpSpLocks/>
            </p:cNvGrpSpPr>
            <p:nvPr/>
          </p:nvGrpSpPr>
          <p:grpSpPr bwMode="auto">
            <a:xfrm rot="-6160155" flipH="1" flipV="1">
              <a:off x="292" y="2507"/>
              <a:ext cx="758" cy="28"/>
              <a:chOff x="1712" y="1018"/>
              <a:chExt cx="685" cy="29"/>
            </a:xfrm>
          </p:grpSpPr>
          <p:sp>
            <p:nvSpPr>
              <p:cNvPr id="76977" name="Line 305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78" name="Line 306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79" name="Line 307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0" name="Line 308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1" name="Line 309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2" name="Line 310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3" name="Line 311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4" name="Line 312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5" name="Line 313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6" name="Line 314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7" name="Line 315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8" name="Line 316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89" name="Line 317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0" name="Line 318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1" name="Line 319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2" name="Line 320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3" name="Line 321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4" name="Line 322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5" name="Line 323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6" name="Line 324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7" name="Line 325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8" name="Line 326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99" name="Line 327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0" name="Line 328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1" name="Line 329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2" name="Line 330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3" name="Line 331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4" name="Line 332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5" name="Line 333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6" name="Line 334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7" name="Line 335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8" name="Line 336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09" name="Line 337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0" name="Line 338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1" name="Line 339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2" name="Line 340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3" name="Line 341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4" name="Line 342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5" name="Line 343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6" name="Line 344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7" name="Line 345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8" name="Line 346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19" name="Line 347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0" name="Line 348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1" name="Line 349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2" name="Line 350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3" name="Line 351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4" name="Line 352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5" name="Line 353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6" name="Line 354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7" name="Line 355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8" name="Line 356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29" name="Line 357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0" name="Line 358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1" name="Line 359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2" name="Line 360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3" name="Line 361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4" name="Line 362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5" name="Line 363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6" name="Line 364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7" name="Line 365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8" name="Line 366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39" name="Line 367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0" name="Line 368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1" name="Line 369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2" name="Line 370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3" name="Line 371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4" name="Line 372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5" name="Line 373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6" name="Line 374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7" name="Line 375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8" name="Line 376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49" name="Line 377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0" name="Line 378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1" name="Line 379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2" name="Line 380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3" name="Line 381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4" name="Line 382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5" name="Line 383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6" name="Line 384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7" name="Line 385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8" name="Line 386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59" name="Line 387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0" name="Line 388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1" name="Line 389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2" name="Line 390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3" name="Line 391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4" name="Line 392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5" name="Line 393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6" name="Line 394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7" name="Line 395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8" name="Line 396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69" name="Line 397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0" name="Line 398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1" name="Line 399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2" name="Line 400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3" name="Line 401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4" name="Line 402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5" name="Line 403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076" name="Line 404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6976" name="Line 405"/>
            <p:cNvSpPr>
              <a:spLocks noChangeShapeType="1"/>
            </p:cNvSpPr>
            <p:nvPr/>
          </p:nvSpPr>
          <p:spPr bwMode="auto">
            <a:xfrm rot="-6160155" flipH="1" flipV="1">
              <a:off x="718" y="2927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1" name="Group 406"/>
          <p:cNvGrpSpPr>
            <a:grpSpLocks/>
          </p:cNvGrpSpPr>
          <p:nvPr/>
        </p:nvGrpSpPr>
        <p:grpSpPr bwMode="auto">
          <a:xfrm>
            <a:off x="2994003" y="4594218"/>
            <a:ext cx="163513" cy="144462"/>
            <a:chOff x="1008" y="3203"/>
            <a:chExt cx="103" cy="91"/>
          </a:xfrm>
        </p:grpSpPr>
        <p:grpSp>
          <p:nvGrpSpPr>
            <p:cNvPr id="22" name="Group 407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76972" name="Oval 40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6973" name="Line 40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6971" name="Line 410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3" name="Group 411"/>
          <p:cNvGrpSpPr>
            <a:grpSpLocks/>
          </p:cNvGrpSpPr>
          <p:nvPr/>
        </p:nvGrpSpPr>
        <p:grpSpPr bwMode="auto">
          <a:xfrm>
            <a:off x="2870178" y="4594218"/>
            <a:ext cx="142875" cy="144462"/>
            <a:chOff x="567" y="1071"/>
            <a:chExt cx="90" cy="91"/>
          </a:xfrm>
        </p:grpSpPr>
        <p:sp>
          <p:nvSpPr>
            <p:cNvPr id="76968" name="Oval 412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6969" name="Line 413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oup 414"/>
          <p:cNvGrpSpPr>
            <a:grpSpLocks/>
          </p:cNvGrpSpPr>
          <p:nvPr/>
        </p:nvGrpSpPr>
        <p:grpSpPr bwMode="auto">
          <a:xfrm>
            <a:off x="2724128" y="3292468"/>
            <a:ext cx="168275" cy="1517650"/>
            <a:chOff x="657" y="2142"/>
            <a:chExt cx="106" cy="956"/>
          </a:xfrm>
        </p:grpSpPr>
        <p:sp>
          <p:nvSpPr>
            <p:cNvPr id="76865" name="Rectangle 415"/>
            <p:cNvSpPr>
              <a:spLocks noChangeArrowheads="1"/>
            </p:cNvSpPr>
            <p:nvPr/>
          </p:nvSpPr>
          <p:spPr bwMode="auto">
            <a:xfrm rot="-6160155" flipH="1" flipV="1">
              <a:off x="206" y="2598"/>
              <a:ext cx="956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5" name="Group 416"/>
            <p:cNvGrpSpPr>
              <a:grpSpLocks/>
            </p:cNvGrpSpPr>
            <p:nvPr/>
          </p:nvGrpSpPr>
          <p:grpSpPr bwMode="auto">
            <a:xfrm rot="-6160155" flipH="1" flipV="1">
              <a:off x="292" y="2507"/>
              <a:ext cx="758" cy="28"/>
              <a:chOff x="1712" y="1018"/>
              <a:chExt cx="685" cy="29"/>
            </a:xfrm>
          </p:grpSpPr>
          <p:sp>
            <p:nvSpPr>
              <p:cNvPr id="76868" name="Line 417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69" name="Line 418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0" name="Line 419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1" name="Line 420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2" name="Line 421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3" name="Line 422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4" name="Line 423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5" name="Line 424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6" name="Line 425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7" name="Line 426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8" name="Line 427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79" name="Line 428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0" name="Line 429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1" name="Line 430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2" name="Line 431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3" name="Line 432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4" name="Line 433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5" name="Line 434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6" name="Line 435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7" name="Line 436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8" name="Line 437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89" name="Line 438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0" name="Line 439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1" name="Line 440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2" name="Line 441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3" name="Line 442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4" name="Line 443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5" name="Line 444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6" name="Line 445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7" name="Line 446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8" name="Line 447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899" name="Line 448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0" name="Line 449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1" name="Line 450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2" name="Line 451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3" name="Line 452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4" name="Line 453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5" name="Line 454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6" name="Line 455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7" name="Line 456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8" name="Line 457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09" name="Line 458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0" name="Line 459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1" name="Line 460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2" name="Line 461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3" name="Line 462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4" name="Line 463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5" name="Line 464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6" name="Line 465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7" name="Line 466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8" name="Line 467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19" name="Line 468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0" name="Line 469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1" name="Line 470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2" name="Line 471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3" name="Line 472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4" name="Line 473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5" name="Line 474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6" name="Line 475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7" name="Line 476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8" name="Line 477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29" name="Line 478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0" name="Line 479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1" name="Line 480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2" name="Line 481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3" name="Line 482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4" name="Line 483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5" name="Line 484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6" name="Line 485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7" name="Line 486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8" name="Line 487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39" name="Line 488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0" name="Line 489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1" name="Line 490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2" name="Line 491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3" name="Line 492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4" name="Line 493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5" name="Line 494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6" name="Line 495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7" name="Line 496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8" name="Line 497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49" name="Line 498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0" name="Line 499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1" name="Line 500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2" name="Line 501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3" name="Line 502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4" name="Line 503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5" name="Line 504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6" name="Line 505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7" name="Line 506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8" name="Line 507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59" name="Line 508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0" name="Line 509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1" name="Line 510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2" name="Line 511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3" name="Line 512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4" name="Line 513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5" name="Line 514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6" name="Line 515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967" name="Line 516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6867" name="Line 517"/>
            <p:cNvSpPr>
              <a:spLocks noChangeShapeType="1"/>
            </p:cNvSpPr>
            <p:nvPr/>
          </p:nvSpPr>
          <p:spPr bwMode="auto">
            <a:xfrm rot="-6160155" flipH="1" flipV="1">
              <a:off x="718" y="2927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" name="Group 530"/>
          <p:cNvGrpSpPr>
            <a:grpSpLocks/>
          </p:cNvGrpSpPr>
          <p:nvPr/>
        </p:nvGrpSpPr>
        <p:grpSpPr bwMode="auto">
          <a:xfrm>
            <a:off x="2627291" y="4229093"/>
            <a:ext cx="2940050" cy="876300"/>
            <a:chOff x="959" y="2659"/>
            <a:chExt cx="1852" cy="552"/>
          </a:xfrm>
        </p:grpSpPr>
        <p:sp>
          <p:nvSpPr>
            <p:cNvPr id="76862" name="Line 518"/>
            <p:cNvSpPr>
              <a:spLocks noChangeShapeType="1"/>
            </p:cNvSpPr>
            <p:nvPr/>
          </p:nvSpPr>
          <p:spPr bwMode="auto">
            <a:xfrm>
              <a:off x="1882" y="2659"/>
              <a:ext cx="0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6863" name="Line 519"/>
            <p:cNvSpPr>
              <a:spLocks noChangeShapeType="1"/>
            </p:cNvSpPr>
            <p:nvPr/>
          </p:nvSpPr>
          <p:spPr bwMode="auto">
            <a:xfrm>
              <a:off x="2811" y="2659"/>
              <a:ext cx="0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76864" name="Line 520"/>
            <p:cNvSpPr>
              <a:spLocks noChangeShapeType="1"/>
            </p:cNvSpPr>
            <p:nvPr/>
          </p:nvSpPr>
          <p:spPr bwMode="auto">
            <a:xfrm>
              <a:off x="959" y="2667"/>
              <a:ext cx="0" cy="5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90985" name="Line 521"/>
          <p:cNvSpPr>
            <a:spLocks noChangeShapeType="1"/>
          </p:cNvSpPr>
          <p:nvPr/>
        </p:nvSpPr>
        <p:spPr bwMode="auto">
          <a:xfrm>
            <a:off x="7048478" y="4229093"/>
            <a:ext cx="0" cy="863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6844" name="Rectangle 522"/>
          <p:cNvSpPr>
            <a:spLocks noChangeArrowheads="1"/>
          </p:cNvSpPr>
          <p:nvPr/>
        </p:nvSpPr>
        <p:spPr bwMode="auto">
          <a:xfrm rot="-5400000">
            <a:off x="1234274" y="6009499"/>
            <a:ext cx="217488" cy="2889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845" name="Rectangle 523"/>
          <p:cNvSpPr>
            <a:spLocks noChangeArrowheads="1"/>
          </p:cNvSpPr>
          <p:nvPr/>
        </p:nvSpPr>
        <p:spPr bwMode="auto">
          <a:xfrm rot="-5400000">
            <a:off x="2026436" y="6009499"/>
            <a:ext cx="217488" cy="2889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6846" name="Text Box 525"/>
          <p:cNvSpPr txBox="1">
            <a:spLocks noChangeArrowheads="1"/>
          </p:cNvSpPr>
          <p:nvPr/>
        </p:nvSpPr>
        <p:spPr bwMode="auto">
          <a:xfrm>
            <a:off x="3428992" y="6000768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/>
              <a:t>metal or polysilicon</a:t>
            </a:r>
          </a:p>
        </p:txBody>
      </p:sp>
      <p:sp>
        <p:nvSpPr>
          <p:cNvPr id="76847" name="Line 526"/>
          <p:cNvSpPr>
            <a:spLocks noChangeShapeType="1"/>
          </p:cNvSpPr>
          <p:nvPr/>
        </p:nvSpPr>
        <p:spPr bwMode="auto">
          <a:xfrm>
            <a:off x="3141655" y="6189681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6848" name="Text Box 528"/>
          <p:cNvSpPr txBox="1">
            <a:spLocks noChangeArrowheads="1"/>
          </p:cNvSpPr>
          <p:nvPr/>
        </p:nvSpPr>
        <p:spPr bwMode="auto">
          <a:xfrm>
            <a:off x="1484305" y="5976956"/>
            <a:ext cx="293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/>
              <a:t>p</a:t>
            </a:r>
          </a:p>
        </p:txBody>
      </p:sp>
      <p:sp>
        <p:nvSpPr>
          <p:cNvPr id="76849" name="Text Box 529"/>
          <p:cNvSpPr txBox="1">
            <a:spLocks noChangeArrowheads="1"/>
          </p:cNvSpPr>
          <p:nvPr/>
        </p:nvSpPr>
        <p:spPr bwMode="auto">
          <a:xfrm>
            <a:off x="2349492" y="5976956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/>
              <a:t>SiO</a:t>
            </a:r>
            <a:r>
              <a:rPr lang="es-ES" sz="1600" b="1" baseline="-25000"/>
              <a:t>2</a:t>
            </a:r>
          </a:p>
        </p:txBody>
      </p:sp>
      <p:grpSp>
        <p:nvGrpSpPr>
          <p:cNvPr id="27" name="Group 541"/>
          <p:cNvGrpSpPr>
            <a:grpSpLocks/>
          </p:cNvGrpSpPr>
          <p:nvPr/>
        </p:nvGrpSpPr>
        <p:grpSpPr bwMode="auto">
          <a:xfrm>
            <a:off x="3084491" y="1571619"/>
            <a:ext cx="4248150" cy="2124076"/>
            <a:chOff x="1247" y="1003"/>
            <a:chExt cx="2676" cy="1338"/>
          </a:xfrm>
        </p:grpSpPr>
        <p:grpSp>
          <p:nvGrpSpPr>
            <p:cNvPr id="28" name="Group 538"/>
            <p:cNvGrpSpPr>
              <a:grpSpLocks/>
            </p:cNvGrpSpPr>
            <p:nvPr/>
          </p:nvGrpSpPr>
          <p:grpSpPr bwMode="auto">
            <a:xfrm>
              <a:off x="1247" y="1389"/>
              <a:ext cx="998" cy="952"/>
              <a:chOff x="1247" y="1389"/>
              <a:chExt cx="998" cy="952"/>
            </a:xfrm>
          </p:grpSpPr>
          <p:sp>
            <p:nvSpPr>
              <p:cNvPr id="76860" name="Oval 531"/>
              <p:cNvSpPr>
                <a:spLocks noChangeArrowheads="1"/>
              </p:cNvSpPr>
              <p:nvPr/>
            </p:nvSpPr>
            <p:spPr bwMode="auto">
              <a:xfrm>
                <a:off x="1247" y="2024"/>
                <a:ext cx="318" cy="3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6861" name="Line 534"/>
              <p:cNvSpPr>
                <a:spLocks noChangeShapeType="1"/>
              </p:cNvSpPr>
              <p:nvPr/>
            </p:nvSpPr>
            <p:spPr bwMode="auto">
              <a:xfrm flipV="1">
                <a:off x="1474" y="1389"/>
                <a:ext cx="771" cy="6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9" name="Group 539"/>
            <p:cNvGrpSpPr>
              <a:grpSpLocks/>
            </p:cNvGrpSpPr>
            <p:nvPr/>
          </p:nvGrpSpPr>
          <p:grpSpPr bwMode="auto">
            <a:xfrm>
              <a:off x="2154" y="1434"/>
              <a:ext cx="318" cy="907"/>
              <a:chOff x="2154" y="1434"/>
              <a:chExt cx="318" cy="907"/>
            </a:xfrm>
          </p:grpSpPr>
          <p:sp>
            <p:nvSpPr>
              <p:cNvPr id="76858" name="Oval 532"/>
              <p:cNvSpPr>
                <a:spLocks noChangeArrowheads="1"/>
              </p:cNvSpPr>
              <p:nvPr/>
            </p:nvSpPr>
            <p:spPr bwMode="auto">
              <a:xfrm>
                <a:off x="2154" y="2024"/>
                <a:ext cx="318" cy="3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6859" name="Line 535"/>
              <p:cNvSpPr>
                <a:spLocks noChangeShapeType="1"/>
              </p:cNvSpPr>
              <p:nvPr/>
            </p:nvSpPr>
            <p:spPr bwMode="auto">
              <a:xfrm flipV="1">
                <a:off x="2336" y="1434"/>
                <a:ext cx="0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30" name="Group 540"/>
            <p:cNvGrpSpPr>
              <a:grpSpLocks/>
            </p:cNvGrpSpPr>
            <p:nvPr/>
          </p:nvGrpSpPr>
          <p:grpSpPr bwMode="auto">
            <a:xfrm>
              <a:off x="2426" y="1434"/>
              <a:ext cx="999" cy="907"/>
              <a:chOff x="2426" y="1434"/>
              <a:chExt cx="999" cy="907"/>
            </a:xfrm>
          </p:grpSpPr>
          <p:sp>
            <p:nvSpPr>
              <p:cNvPr id="76856" name="Oval 533"/>
              <p:cNvSpPr>
                <a:spLocks noChangeArrowheads="1"/>
              </p:cNvSpPr>
              <p:nvPr/>
            </p:nvSpPr>
            <p:spPr bwMode="auto">
              <a:xfrm>
                <a:off x="3107" y="2024"/>
                <a:ext cx="318" cy="31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6857" name="Line 536"/>
              <p:cNvSpPr>
                <a:spLocks noChangeShapeType="1"/>
              </p:cNvSpPr>
              <p:nvPr/>
            </p:nvSpPr>
            <p:spPr bwMode="auto">
              <a:xfrm flipH="1" flipV="1">
                <a:off x="2426" y="1434"/>
                <a:ext cx="772" cy="59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6855" name="Text Box 537"/>
            <p:cNvSpPr txBox="1">
              <a:spLocks noChangeArrowheads="1"/>
            </p:cNvSpPr>
            <p:nvPr/>
          </p:nvSpPr>
          <p:spPr bwMode="auto">
            <a:xfrm>
              <a:off x="1746" y="1003"/>
              <a:ext cx="217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s-ES" dirty="0" err="1">
                  <a:latin typeface="Comic Sans MS" pitchFamily="66" charset="0"/>
                </a:rPr>
                <a:t>Every</a:t>
              </a:r>
              <a:r>
                <a:rPr lang="es-ES" dirty="0">
                  <a:latin typeface="Comic Sans MS" pitchFamily="66" charset="0"/>
                </a:rPr>
                <a:t> 3rd </a:t>
              </a:r>
              <a:r>
                <a:rPr lang="es-ES" dirty="0" err="1">
                  <a:latin typeface="Comic Sans MS" pitchFamily="66" charset="0"/>
                </a:rPr>
                <a:t>electrode</a:t>
              </a:r>
              <a:r>
                <a:rPr lang="es-ES" dirty="0">
                  <a:latin typeface="Comic Sans MS" pitchFamily="66" charset="0"/>
                </a:rPr>
                <a:t> </a:t>
              </a:r>
              <a:r>
                <a:rPr lang="es-ES" dirty="0" err="1">
                  <a:latin typeface="Comic Sans MS" pitchFamily="66" charset="0"/>
                </a:rPr>
                <a:t>held</a:t>
              </a:r>
              <a:r>
                <a:rPr lang="es-ES" dirty="0">
                  <a:latin typeface="Comic Sans MS" pitchFamily="66" charset="0"/>
                </a:rPr>
                <a:t> positive </a:t>
              </a:r>
              <a:r>
                <a:rPr lang="es-ES" dirty="0" err="1">
                  <a:latin typeface="Comic Sans MS" pitchFamily="66" charset="0"/>
                </a:rPr>
                <a:t>to</a:t>
              </a:r>
              <a:r>
                <a:rPr lang="es-ES" dirty="0">
                  <a:latin typeface="Comic Sans MS" pitchFamily="66" charset="0"/>
                </a:rPr>
                <a:t> define </a:t>
              </a:r>
              <a:r>
                <a:rPr lang="es-ES" dirty="0" err="1">
                  <a:latin typeface="Comic Sans MS" pitchFamily="66" charset="0"/>
                </a:rPr>
                <a:t>pixels</a:t>
              </a:r>
              <a:endParaRPr lang="es-ES" dirty="0">
                <a:latin typeface="Comic Sans MS" pitchFamily="66" charset="0"/>
              </a:endParaRPr>
            </a:p>
          </p:txBody>
        </p:sp>
      </p:grpSp>
      <p:sp>
        <p:nvSpPr>
          <p:cNvPr id="410" name="Rectangle 13"/>
          <p:cNvSpPr>
            <a:spLocks noChangeArrowheads="1"/>
          </p:cNvSpPr>
          <p:nvPr/>
        </p:nvSpPr>
        <p:spPr bwMode="auto">
          <a:xfrm rot="16200000">
            <a:off x="4855341" y="1758137"/>
            <a:ext cx="214314" cy="5286412"/>
          </a:xfrm>
          <a:prstGeom prst="rect">
            <a:avLst/>
          </a:prstGeom>
          <a:gradFill rotWithShape="1">
            <a:gsLst>
              <a:gs pos="0">
                <a:srgbClr val="253C57">
                  <a:alpha val="12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406" name="Rectangle 3"/>
          <p:cNvSpPr>
            <a:spLocks/>
          </p:cNvSpPr>
          <p:nvPr/>
        </p:nvSpPr>
        <p:spPr bwMode="auto">
          <a:xfrm>
            <a:off x="857224" y="357166"/>
            <a:ext cx="79200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The structure is repeated across the CCD surface.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+</a:t>
            </a:r>
            <a:r>
              <a:rPr lang="en-US" sz="2400" dirty="0" err="1" smtClean="0">
                <a:latin typeface="Comic Sans MS" pitchFamily="66" charset="0"/>
              </a:rPr>
              <a:t>ve</a:t>
            </a:r>
            <a:r>
              <a:rPr lang="en-US" sz="2400" dirty="0" smtClean="0">
                <a:latin typeface="Comic Sans MS" pitchFamily="66" charset="0"/>
              </a:rPr>
              <a:t> electrodes produce a potential well that defines 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a pixel.  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77778E-6 L -1.66667E-6 0.04191 " pathEditMode="relative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6474E-7 L 0.06684 -0.03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00121 0.0622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5025E-7 L -0.04202 -0.0229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-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07 L 0.00104 0.0615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8316E-6 L 0.05504 -0.0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98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/>
          </p:cNvSpPr>
          <p:nvPr/>
        </p:nvSpPr>
        <p:spPr bwMode="auto">
          <a:xfrm>
            <a:off x="2628900" y="1128713"/>
            <a:ext cx="4606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800" dirty="0">
                <a:latin typeface="Comic Sans MS" pitchFamily="66" charset="0"/>
              </a:rPr>
              <a:t>Implementation in Silicon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31913" y="1844675"/>
            <a:ext cx="6769100" cy="3690938"/>
            <a:chOff x="1791" y="1389"/>
            <a:chExt cx="1814" cy="882"/>
          </a:xfrm>
        </p:grpSpPr>
        <p:pic>
          <p:nvPicPr>
            <p:cNvPr id="7783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1" y="1389"/>
              <a:ext cx="1814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3" name="Text Box 5"/>
            <p:cNvSpPr txBox="1">
              <a:spLocks noChangeArrowheads="1"/>
            </p:cNvSpPr>
            <p:nvPr/>
          </p:nvSpPr>
          <p:spPr bwMode="auto">
            <a:xfrm>
              <a:off x="1791" y="2205"/>
              <a:ext cx="41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200">
                  <a:latin typeface="Comic Sans MS" pitchFamily="66" charset="0"/>
                </a:rPr>
                <a:t>J.Beletic, Teledyne</a:t>
              </a:r>
            </a:p>
          </p:txBody>
        </p:sp>
      </p:grp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2843213" y="2708275"/>
            <a:ext cx="144462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3276600" y="2565400"/>
            <a:ext cx="5746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4035425" y="3709988"/>
            <a:ext cx="784225" cy="366712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Silicon</a:t>
            </a:r>
          </a:p>
        </p:txBody>
      </p:sp>
      <p:sp>
        <p:nvSpPr>
          <p:cNvPr id="77841" name="Line 17"/>
          <p:cNvSpPr>
            <a:spLocks noChangeShapeType="1"/>
          </p:cNvSpPr>
          <p:nvPr/>
        </p:nvSpPr>
        <p:spPr bwMode="auto">
          <a:xfrm>
            <a:off x="4716463" y="2636838"/>
            <a:ext cx="503237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2268538" y="2276475"/>
            <a:ext cx="1158875" cy="366713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Electrodes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>
            <a:off x="4430713" y="2276475"/>
            <a:ext cx="569912" cy="366713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SiO</a:t>
            </a:r>
            <a:r>
              <a:rPr lang="es-ES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85786" y="2071678"/>
            <a:ext cx="7786742" cy="34559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04925" y="4008428"/>
            <a:ext cx="18716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16200000">
            <a:off x="2319313" y="3055928"/>
            <a:ext cx="349250" cy="2266950"/>
          </a:xfrm>
          <a:prstGeom prst="rect">
            <a:avLst/>
          </a:prstGeom>
          <a:gradFill rotWithShape="1">
            <a:gsLst>
              <a:gs pos="0">
                <a:srgbClr val="253C57">
                  <a:alpha val="12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 rot="16200000">
            <a:off x="2396309" y="3390113"/>
            <a:ext cx="373063" cy="23082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16200000">
            <a:off x="2435994" y="3642510"/>
            <a:ext cx="79375" cy="2230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2789213" y="3984616"/>
            <a:ext cx="433387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360463" y="3979853"/>
            <a:ext cx="217011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19238" y="3135303"/>
            <a:ext cx="168275" cy="1517650"/>
            <a:chOff x="1560" y="1612"/>
            <a:chExt cx="106" cy="956"/>
          </a:xfrm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 rot="-6160155" flipH="1" flipV="1">
              <a:off x="1109" y="2068"/>
              <a:ext cx="956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 rot="-6160155" flipH="1" flipV="1">
              <a:off x="1195" y="1977"/>
              <a:ext cx="758" cy="28"/>
              <a:chOff x="1712" y="1018"/>
              <a:chExt cx="685" cy="29"/>
            </a:xfrm>
          </p:grpSpPr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3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3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7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2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7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8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Line 121"/>
            <p:cNvSpPr>
              <a:spLocks noChangeShapeType="1"/>
            </p:cNvSpPr>
            <p:nvPr/>
          </p:nvSpPr>
          <p:spPr bwMode="auto">
            <a:xfrm rot="-6160155" flipH="1" flipV="1">
              <a:off x="1621" y="2397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7" name="Group 122"/>
          <p:cNvGrpSpPr>
            <a:grpSpLocks/>
          </p:cNvGrpSpPr>
          <p:nvPr/>
        </p:nvGrpSpPr>
        <p:grpSpPr bwMode="auto">
          <a:xfrm>
            <a:off x="2789213" y="3341678"/>
            <a:ext cx="433387" cy="601663"/>
            <a:chOff x="2329" y="1618"/>
            <a:chExt cx="273" cy="379"/>
          </a:xfrm>
        </p:grpSpPr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9" name="Group 125"/>
          <p:cNvGrpSpPr>
            <a:grpSpLocks/>
          </p:cNvGrpSpPr>
          <p:nvPr/>
        </p:nvGrpSpPr>
        <p:grpSpPr bwMode="auto">
          <a:xfrm>
            <a:off x="2309788" y="3341678"/>
            <a:ext cx="433387" cy="601663"/>
            <a:chOff x="2329" y="1618"/>
            <a:chExt cx="273" cy="379"/>
          </a:xfrm>
        </p:grpSpPr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6" name="Group 128"/>
          <p:cNvGrpSpPr>
            <a:grpSpLocks/>
          </p:cNvGrpSpPr>
          <p:nvPr/>
        </p:nvGrpSpPr>
        <p:grpSpPr bwMode="auto">
          <a:xfrm>
            <a:off x="1828775" y="3343266"/>
            <a:ext cx="433388" cy="601662"/>
            <a:chOff x="2329" y="1618"/>
            <a:chExt cx="273" cy="379"/>
          </a:xfrm>
        </p:grpSpPr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1071538" y="3860791"/>
            <a:ext cx="431800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57" name="Group 139"/>
          <p:cNvGrpSpPr>
            <a:grpSpLocks/>
          </p:cNvGrpSpPr>
          <p:nvPr/>
        </p:nvGrpSpPr>
        <p:grpSpPr bwMode="auto">
          <a:xfrm>
            <a:off x="1865288" y="4437053"/>
            <a:ext cx="142875" cy="144463"/>
            <a:chOff x="567" y="1071"/>
            <a:chExt cx="90" cy="91"/>
          </a:xfrm>
        </p:grpSpPr>
        <p:sp>
          <p:nvSpPr>
            <p:cNvPr id="139" name="Oval 14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0" name="Line 14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8" name="Group 144"/>
          <p:cNvGrpSpPr>
            <a:grpSpLocks/>
          </p:cNvGrpSpPr>
          <p:nvPr/>
        </p:nvGrpSpPr>
        <p:grpSpPr bwMode="auto">
          <a:xfrm>
            <a:off x="1989113" y="4437053"/>
            <a:ext cx="163512" cy="144463"/>
            <a:chOff x="1008" y="3203"/>
            <a:chExt cx="103" cy="91"/>
          </a:xfrm>
        </p:grpSpPr>
        <p:grpSp>
          <p:nvGrpSpPr>
            <p:cNvPr id="259" name="Group 145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146" name="Oval 14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47" name="Line 14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45" name="Line 148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8" name="Rectangle 3"/>
          <p:cNvSpPr>
            <a:spLocks/>
          </p:cNvSpPr>
          <p:nvPr/>
        </p:nvSpPr>
        <p:spPr bwMode="auto">
          <a:xfrm>
            <a:off x="500034" y="571480"/>
            <a:ext cx="79200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Scientific CCDs are usually “backside illuminated” to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avoid absorption of light in the electrodes.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52" name="Rectangle 131"/>
          <p:cNvSpPr>
            <a:spLocks noChangeArrowheads="1"/>
          </p:cNvSpPr>
          <p:nvPr/>
        </p:nvSpPr>
        <p:spPr bwMode="auto">
          <a:xfrm>
            <a:off x="3357554" y="3714752"/>
            <a:ext cx="503238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" name="Rectangle 5"/>
          <p:cNvSpPr>
            <a:spLocks noChangeArrowheads="1"/>
          </p:cNvSpPr>
          <p:nvPr/>
        </p:nvSpPr>
        <p:spPr bwMode="auto">
          <a:xfrm flipV="1">
            <a:off x="5719767" y="3569264"/>
            <a:ext cx="18716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4" name="Rectangle 13"/>
          <p:cNvSpPr>
            <a:spLocks noChangeArrowheads="1"/>
          </p:cNvSpPr>
          <p:nvPr/>
        </p:nvSpPr>
        <p:spPr bwMode="auto">
          <a:xfrm rot="5400000" flipV="1">
            <a:off x="6534155" y="3046977"/>
            <a:ext cx="349250" cy="2266950"/>
          </a:xfrm>
          <a:prstGeom prst="rect">
            <a:avLst/>
          </a:prstGeom>
          <a:gradFill rotWithShape="1">
            <a:gsLst>
              <a:gs pos="0">
                <a:srgbClr val="253C57">
                  <a:alpha val="12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55" name="Rectangle 14"/>
          <p:cNvSpPr>
            <a:spLocks noChangeArrowheads="1"/>
          </p:cNvSpPr>
          <p:nvPr/>
        </p:nvSpPr>
        <p:spPr bwMode="auto">
          <a:xfrm rot="5400000" flipV="1">
            <a:off x="6611151" y="2671517"/>
            <a:ext cx="373063" cy="23082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6" name="Rectangle 15"/>
          <p:cNvSpPr>
            <a:spLocks noChangeArrowheads="1"/>
          </p:cNvSpPr>
          <p:nvPr/>
        </p:nvSpPr>
        <p:spPr bwMode="auto">
          <a:xfrm rot="5400000" flipV="1">
            <a:off x="6650836" y="2496908"/>
            <a:ext cx="79375" cy="2230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7" name="Line 16"/>
          <p:cNvSpPr>
            <a:spLocks noChangeShapeType="1"/>
          </p:cNvSpPr>
          <p:nvPr/>
        </p:nvSpPr>
        <p:spPr bwMode="auto">
          <a:xfrm flipV="1">
            <a:off x="7004055" y="4385239"/>
            <a:ext cx="433387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8" name="Line 17"/>
          <p:cNvSpPr>
            <a:spLocks noChangeShapeType="1"/>
          </p:cNvSpPr>
          <p:nvPr/>
        </p:nvSpPr>
        <p:spPr bwMode="auto">
          <a:xfrm flipV="1">
            <a:off x="5575305" y="4390002"/>
            <a:ext cx="217011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92" name="291 Grupo"/>
          <p:cNvGrpSpPr/>
          <p:nvPr/>
        </p:nvGrpSpPr>
        <p:grpSpPr>
          <a:xfrm>
            <a:off x="6000760" y="2285992"/>
            <a:ext cx="179012" cy="1517650"/>
            <a:chOff x="5889630" y="1714488"/>
            <a:chExt cx="179012" cy="1517650"/>
          </a:xfrm>
        </p:grpSpPr>
        <p:sp>
          <p:nvSpPr>
            <p:cNvPr id="160" name="Rectangle 19"/>
            <p:cNvSpPr>
              <a:spLocks noChangeArrowheads="1"/>
            </p:cNvSpPr>
            <p:nvPr/>
          </p:nvSpPr>
          <p:spPr bwMode="auto">
            <a:xfrm rot="15439845" flipH="1" flipV="1">
              <a:off x="5218118" y="2438388"/>
              <a:ext cx="1517650" cy="698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61" name="Group 20"/>
            <p:cNvGrpSpPr>
              <a:grpSpLocks/>
            </p:cNvGrpSpPr>
            <p:nvPr/>
          </p:nvGrpSpPr>
          <p:grpSpPr bwMode="auto">
            <a:xfrm rot="15439845" flipH="1" flipV="1">
              <a:off x="5289555" y="2435213"/>
              <a:ext cx="1246188" cy="46038"/>
              <a:chOff x="1712" y="1018"/>
              <a:chExt cx="685" cy="29"/>
            </a:xfrm>
          </p:grpSpPr>
          <p:sp>
            <p:nvSpPr>
              <p:cNvPr id="163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4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5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6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7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8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9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0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1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2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3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4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6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7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8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9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0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1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2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3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4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5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6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7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8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89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0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1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2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3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4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5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6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7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8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99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0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1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2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3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4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5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6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7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8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9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0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1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2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3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4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5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6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7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8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19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0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1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2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3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4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5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6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7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8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9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0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1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2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3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4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5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6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7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8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9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0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1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2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3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4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5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6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7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8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9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0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1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2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3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4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5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0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1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2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3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4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5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6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62" name="Line 121"/>
            <p:cNvSpPr>
              <a:spLocks noChangeShapeType="1"/>
            </p:cNvSpPr>
            <p:nvPr/>
          </p:nvSpPr>
          <p:spPr bwMode="auto">
            <a:xfrm rot="15439845" flipH="1" flipV="1">
              <a:off x="5997998" y="3131209"/>
              <a:ext cx="141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7" name="Group 122"/>
          <p:cNvGrpSpPr>
            <a:grpSpLocks/>
          </p:cNvGrpSpPr>
          <p:nvPr/>
        </p:nvGrpSpPr>
        <p:grpSpPr bwMode="auto">
          <a:xfrm flipV="1">
            <a:off x="7004055" y="4426514"/>
            <a:ext cx="433387" cy="601663"/>
            <a:chOff x="2329" y="1618"/>
            <a:chExt cx="273" cy="379"/>
          </a:xfrm>
        </p:grpSpPr>
        <p:sp>
          <p:nvSpPr>
            <p:cNvPr id="268" name="Line 123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9" name="Line 124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70" name="Group 125"/>
          <p:cNvGrpSpPr>
            <a:grpSpLocks/>
          </p:cNvGrpSpPr>
          <p:nvPr/>
        </p:nvGrpSpPr>
        <p:grpSpPr bwMode="auto">
          <a:xfrm flipV="1">
            <a:off x="6524630" y="4426514"/>
            <a:ext cx="433387" cy="601663"/>
            <a:chOff x="2329" y="1618"/>
            <a:chExt cx="273" cy="379"/>
          </a:xfrm>
        </p:grpSpPr>
        <p:sp>
          <p:nvSpPr>
            <p:cNvPr id="271" name="Line 126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2" name="Line 127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73" name="Group 128"/>
          <p:cNvGrpSpPr>
            <a:grpSpLocks/>
          </p:cNvGrpSpPr>
          <p:nvPr/>
        </p:nvGrpSpPr>
        <p:grpSpPr bwMode="auto">
          <a:xfrm flipV="1">
            <a:off x="6043617" y="4424927"/>
            <a:ext cx="433388" cy="601662"/>
            <a:chOff x="2329" y="1618"/>
            <a:chExt cx="273" cy="379"/>
          </a:xfrm>
        </p:grpSpPr>
        <p:sp>
          <p:nvSpPr>
            <p:cNvPr id="274" name="Line 129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75" name="Line 130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76" name="Rectangle 131"/>
          <p:cNvSpPr>
            <a:spLocks noChangeArrowheads="1"/>
          </p:cNvSpPr>
          <p:nvPr/>
        </p:nvSpPr>
        <p:spPr bwMode="auto">
          <a:xfrm flipV="1">
            <a:off x="5286380" y="3140639"/>
            <a:ext cx="431800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77" name="Group 139"/>
          <p:cNvGrpSpPr>
            <a:grpSpLocks/>
          </p:cNvGrpSpPr>
          <p:nvPr/>
        </p:nvGrpSpPr>
        <p:grpSpPr bwMode="auto">
          <a:xfrm flipV="1">
            <a:off x="6080130" y="3788339"/>
            <a:ext cx="142875" cy="144463"/>
            <a:chOff x="567" y="1071"/>
            <a:chExt cx="90" cy="91"/>
          </a:xfrm>
        </p:grpSpPr>
        <p:sp>
          <p:nvSpPr>
            <p:cNvPr id="281" name="Oval 14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83" name="Line 14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84" name="Group 144"/>
          <p:cNvGrpSpPr>
            <a:grpSpLocks/>
          </p:cNvGrpSpPr>
          <p:nvPr/>
        </p:nvGrpSpPr>
        <p:grpSpPr bwMode="auto">
          <a:xfrm flipV="1">
            <a:off x="6203955" y="3788339"/>
            <a:ext cx="163512" cy="144463"/>
            <a:chOff x="1008" y="3203"/>
            <a:chExt cx="103" cy="91"/>
          </a:xfrm>
        </p:grpSpPr>
        <p:grpSp>
          <p:nvGrpSpPr>
            <p:cNvPr id="285" name="Group 145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287" name="Oval 14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288" name="Line 14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86" name="Line 148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90" name="Rectangle 131"/>
          <p:cNvSpPr>
            <a:spLocks noChangeArrowheads="1"/>
          </p:cNvSpPr>
          <p:nvPr/>
        </p:nvSpPr>
        <p:spPr bwMode="auto">
          <a:xfrm flipV="1">
            <a:off x="7572396" y="3286678"/>
            <a:ext cx="503238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4" name="Rectangle 19"/>
          <p:cNvSpPr>
            <a:spLocks noChangeArrowheads="1"/>
          </p:cNvSpPr>
          <p:nvPr/>
        </p:nvSpPr>
        <p:spPr bwMode="auto">
          <a:xfrm rot="15439845" flipH="1" flipV="1">
            <a:off x="1616061" y="3206754"/>
            <a:ext cx="1517650" cy="69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95" name="Group 20"/>
          <p:cNvGrpSpPr>
            <a:grpSpLocks/>
          </p:cNvGrpSpPr>
          <p:nvPr/>
        </p:nvGrpSpPr>
        <p:grpSpPr bwMode="auto">
          <a:xfrm rot="15439845" flipH="1" flipV="1">
            <a:off x="1687498" y="3203579"/>
            <a:ext cx="1246188" cy="46038"/>
            <a:chOff x="1712" y="1018"/>
            <a:chExt cx="685" cy="29"/>
          </a:xfrm>
        </p:grpSpPr>
        <p:sp>
          <p:nvSpPr>
            <p:cNvPr id="297" name="Line 21"/>
            <p:cNvSpPr>
              <a:spLocks noChangeShapeType="1"/>
            </p:cNvSpPr>
            <p:nvPr/>
          </p:nvSpPr>
          <p:spPr bwMode="auto">
            <a:xfrm flipV="1">
              <a:off x="1712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8" name="Line 22"/>
            <p:cNvSpPr>
              <a:spLocks noChangeShapeType="1"/>
            </p:cNvSpPr>
            <p:nvPr/>
          </p:nvSpPr>
          <p:spPr bwMode="auto">
            <a:xfrm flipV="1">
              <a:off x="1719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99" name="Line 23"/>
            <p:cNvSpPr>
              <a:spLocks noChangeShapeType="1"/>
            </p:cNvSpPr>
            <p:nvPr/>
          </p:nvSpPr>
          <p:spPr bwMode="auto">
            <a:xfrm>
              <a:off x="1725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0" name="Line 24"/>
            <p:cNvSpPr>
              <a:spLocks noChangeShapeType="1"/>
            </p:cNvSpPr>
            <p:nvPr/>
          </p:nvSpPr>
          <p:spPr bwMode="auto">
            <a:xfrm>
              <a:off x="1734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1" name="Line 25"/>
            <p:cNvSpPr>
              <a:spLocks noChangeShapeType="1"/>
            </p:cNvSpPr>
            <p:nvPr/>
          </p:nvSpPr>
          <p:spPr bwMode="auto">
            <a:xfrm>
              <a:off x="1740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2" name="Line 26"/>
            <p:cNvSpPr>
              <a:spLocks noChangeShapeType="1"/>
            </p:cNvSpPr>
            <p:nvPr/>
          </p:nvSpPr>
          <p:spPr bwMode="auto">
            <a:xfrm>
              <a:off x="1746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3" name="Line 27"/>
            <p:cNvSpPr>
              <a:spLocks noChangeShapeType="1"/>
            </p:cNvSpPr>
            <p:nvPr/>
          </p:nvSpPr>
          <p:spPr bwMode="auto">
            <a:xfrm>
              <a:off x="1753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4" name="Line 28"/>
            <p:cNvSpPr>
              <a:spLocks noChangeShapeType="1"/>
            </p:cNvSpPr>
            <p:nvPr/>
          </p:nvSpPr>
          <p:spPr bwMode="auto">
            <a:xfrm>
              <a:off x="1759" y="1046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5" name="Line 29"/>
            <p:cNvSpPr>
              <a:spLocks noChangeShapeType="1"/>
            </p:cNvSpPr>
            <p:nvPr/>
          </p:nvSpPr>
          <p:spPr bwMode="auto">
            <a:xfrm flipV="1">
              <a:off x="1768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6" name="Line 30"/>
            <p:cNvSpPr>
              <a:spLocks noChangeShapeType="1"/>
            </p:cNvSpPr>
            <p:nvPr/>
          </p:nvSpPr>
          <p:spPr bwMode="auto">
            <a:xfrm flipV="1">
              <a:off x="1774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7" name="Line 31"/>
            <p:cNvSpPr>
              <a:spLocks noChangeShapeType="1"/>
            </p:cNvSpPr>
            <p:nvPr/>
          </p:nvSpPr>
          <p:spPr bwMode="auto">
            <a:xfrm flipV="1">
              <a:off x="1781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8" name="Line 32"/>
            <p:cNvSpPr>
              <a:spLocks noChangeShapeType="1"/>
            </p:cNvSpPr>
            <p:nvPr/>
          </p:nvSpPr>
          <p:spPr bwMode="auto">
            <a:xfrm flipV="1">
              <a:off x="1787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09" name="Line 33"/>
            <p:cNvSpPr>
              <a:spLocks noChangeShapeType="1"/>
            </p:cNvSpPr>
            <p:nvPr/>
          </p:nvSpPr>
          <p:spPr bwMode="auto">
            <a:xfrm>
              <a:off x="1793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0" name="Line 34"/>
            <p:cNvSpPr>
              <a:spLocks noChangeShapeType="1"/>
            </p:cNvSpPr>
            <p:nvPr/>
          </p:nvSpPr>
          <p:spPr bwMode="auto">
            <a:xfrm>
              <a:off x="1802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1" name="Line 35"/>
            <p:cNvSpPr>
              <a:spLocks noChangeShapeType="1"/>
            </p:cNvSpPr>
            <p:nvPr/>
          </p:nvSpPr>
          <p:spPr bwMode="auto">
            <a:xfrm>
              <a:off x="1808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2" name="Line 36"/>
            <p:cNvSpPr>
              <a:spLocks noChangeShapeType="1"/>
            </p:cNvSpPr>
            <p:nvPr/>
          </p:nvSpPr>
          <p:spPr bwMode="auto">
            <a:xfrm>
              <a:off x="1815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3" name="Line 37"/>
            <p:cNvSpPr>
              <a:spLocks noChangeShapeType="1"/>
            </p:cNvSpPr>
            <p:nvPr/>
          </p:nvSpPr>
          <p:spPr bwMode="auto">
            <a:xfrm>
              <a:off x="1821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4" name="Line 38"/>
            <p:cNvSpPr>
              <a:spLocks noChangeShapeType="1"/>
            </p:cNvSpPr>
            <p:nvPr/>
          </p:nvSpPr>
          <p:spPr bwMode="auto">
            <a:xfrm>
              <a:off x="1828" y="1046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5" name="Line 39"/>
            <p:cNvSpPr>
              <a:spLocks noChangeShapeType="1"/>
            </p:cNvSpPr>
            <p:nvPr/>
          </p:nvSpPr>
          <p:spPr bwMode="auto">
            <a:xfrm flipV="1">
              <a:off x="1836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6" name="Line 40"/>
            <p:cNvSpPr>
              <a:spLocks noChangeShapeType="1"/>
            </p:cNvSpPr>
            <p:nvPr/>
          </p:nvSpPr>
          <p:spPr bwMode="auto">
            <a:xfrm flipV="1">
              <a:off x="1843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7" name="Line 41"/>
            <p:cNvSpPr>
              <a:spLocks noChangeShapeType="1"/>
            </p:cNvSpPr>
            <p:nvPr/>
          </p:nvSpPr>
          <p:spPr bwMode="auto">
            <a:xfrm flipV="1">
              <a:off x="1849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8" name="Line 42"/>
            <p:cNvSpPr>
              <a:spLocks noChangeShapeType="1"/>
            </p:cNvSpPr>
            <p:nvPr/>
          </p:nvSpPr>
          <p:spPr bwMode="auto">
            <a:xfrm flipV="1">
              <a:off x="1856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9" name="Line 43"/>
            <p:cNvSpPr>
              <a:spLocks noChangeShapeType="1"/>
            </p:cNvSpPr>
            <p:nvPr/>
          </p:nvSpPr>
          <p:spPr bwMode="auto">
            <a:xfrm>
              <a:off x="1862" y="1018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0" name="Line 44"/>
            <p:cNvSpPr>
              <a:spLocks noChangeShapeType="1"/>
            </p:cNvSpPr>
            <p:nvPr/>
          </p:nvSpPr>
          <p:spPr bwMode="auto">
            <a:xfrm>
              <a:off x="1870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1" name="Line 45"/>
            <p:cNvSpPr>
              <a:spLocks noChangeShapeType="1"/>
            </p:cNvSpPr>
            <p:nvPr/>
          </p:nvSpPr>
          <p:spPr bwMode="auto">
            <a:xfrm>
              <a:off x="1877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2" name="Line 46"/>
            <p:cNvSpPr>
              <a:spLocks noChangeShapeType="1"/>
            </p:cNvSpPr>
            <p:nvPr/>
          </p:nvSpPr>
          <p:spPr bwMode="auto">
            <a:xfrm>
              <a:off x="1883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3" name="Line 47"/>
            <p:cNvSpPr>
              <a:spLocks noChangeShapeType="1"/>
            </p:cNvSpPr>
            <p:nvPr/>
          </p:nvSpPr>
          <p:spPr bwMode="auto">
            <a:xfrm>
              <a:off x="1890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4" name="Line 48"/>
            <p:cNvSpPr>
              <a:spLocks noChangeShapeType="1"/>
            </p:cNvSpPr>
            <p:nvPr/>
          </p:nvSpPr>
          <p:spPr bwMode="auto">
            <a:xfrm>
              <a:off x="1896" y="1046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5" name="Line 49"/>
            <p:cNvSpPr>
              <a:spLocks noChangeShapeType="1"/>
            </p:cNvSpPr>
            <p:nvPr/>
          </p:nvSpPr>
          <p:spPr bwMode="auto">
            <a:xfrm flipV="1">
              <a:off x="1905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6" name="Line 50"/>
            <p:cNvSpPr>
              <a:spLocks noChangeShapeType="1"/>
            </p:cNvSpPr>
            <p:nvPr/>
          </p:nvSpPr>
          <p:spPr bwMode="auto">
            <a:xfrm flipV="1">
              <a:off x="1911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7" name="Line 51"/>
            <p:cNvSpPr>
              <a:spLocks noChangeShapeType="1"/>
            </p:cNvSpPr>
            <p:nvPr/>
          </p:nvSpPr>
          <p:spPr bwMode="auto">
            <a:xfrm flipV="1">
              <a:off x="1918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8" name="Line 52"/>
            <p:cNvSpPr>
              <a:spLocks noChangeShapeType="1"/>
            </p:cNvSpPr>
            <p:nvPr/>
          </p:nvSpPr>
          <p:spPr bwMode="auto">
            <a:xfrm flipV="1">
              <a:off x="1924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29" name="Line 53"/>
            <p:cNvSpPr>
              <a:spLocks noChangeShapeType="1"/>
            </p:cNvSpPr>
            <p:nvPr/>
          </p:nvSpPr>
          <p:spPr bwMode="auto">
            <a:xfrm>
              <a:off x="1930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0" name="Line 54"/>
            <p:cNvSpPr>
              <a:spLocks noChangeShapeType="1"/>
            </p:cNvSpPr>
            <p:nvPr/>
          </p:nvSpPr>
          <p:spPr bwMode="auto">
            <a:xfrm>
              <a:off x="1939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1" name="Line 55"/>
            <p:cNvSpPr>
              <a:spLocks noChangeShapeType="1"/>
            </p:cNvSpPr>
            <p:nvPr/>
          </p:nvSpPr>
          <p:spPr bwMode="auto">
            <a:xfrm>
              <a:off x="1945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2" name="Line 56"/>
            <p:cNvSpPr>
              <a:spLocks noChangeShapeType="1"/>
            </p:cNvSpPr>
            <p:nvPr/>
          </p:nvSpPr>
          <p:spPr bwMode="auto">
            <a:xfrm>
              <a:off x="1952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3" name="Line 57"/>
            <p:cNvSpPr>
              <a:spLocks noChangeShapeType="1"/>
            </p:cNvSpPr>
            <p:nvPr/>
          </p:nvSpPr>
          <p:spPr bwMode="auto">
            <a:xfrm>
              <a:off x="1958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4" name="Line 58"/>
            <p:cNvSpPr>
              <a:spLocks noChangeShapeType="1"/>
            </p:cNvSpPr>
            <p:nvPr/>
          </p:nvSpPr>
          <p:spPr bwMode="auto">
            <a:xfrm>
              <a:off x="1965" y="1046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5" name="Line 59"/>
            <p:cNvSpPr>
              <a:spLocks noChangeShapeType="1"/>
            </p:cNvSpPr>
            <p:nvPr/>
          </p:nvSpPr>
          <p:spPr bwMode="auto">
            <a:xfrm flipV="1">
              <a:off x="1973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6" name="Line 60"/>
            <p:cNvSpPr>
              <a:spLocks noChangeShapeType="1"/>
            </p:cNvSpPr>
            <p:nvPr/>
          </p:nvSpPr>
          <p:spPr bwMode="auto">
            <a:xfrm flipV="1">
              <a:off x="1980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7" name="Line 61"/>
            <p:cNvSpPr>
              <a:spLocks noChangeShapeType="1"/>
            </p:cNvSpPr>
            <p:nvPr/>
          </p:nvSpPr>
          <p:spPr bwMode="auto">
            <a:xfrm flipV="1">
              <a:off x="1986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8" name="Line 62"/>
            <p:cNvSpPr>
              <a:spLocks noChangeShapeType="1"/>
            </p:cNvSpPr>
            <p:nvPr/>
          </p:nvSpPr>
          <p:spPr bwMode="auto">
            <a:xfrm flipV="1">
              <a:off x="1992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39" name="Line 63"/>
            <p:cNvSpPr>
              <a:spLocks noChangeShapeType="1"/>
            </p:cNvSpPr>
            <p:nvPr/>
          </p:nvSpPr>
          <p:spPr bwMode="auto">
            <a:xfrm>
              <a:off x="1999" y="1018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0" name="Line 64"/>
            <p:cNvSpPr>
              <a:spLocks noChangeShapeType="1"/>
            </p:cNvSpPr>
            <p:nvPr/>
          </p:nvSpPr>
          <p:spPr bwMode="auto">
            <a:xfrm>
              <a:off x="2007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1" name="Line 65"/>
            <p:cNvSpPr>
              <a:spLocks noChangeShapeType="1"/>
            </p:cNvSpPr>
            <p:nvPr/>
          </p:nvSpPr>
          <p:spPr bwMode="auto">
            <a:xfrm>
              <a:off x="2014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2" name="Line 66"/>
            <p:cNvSpPr>
              <a:spLocks noChangeShapeType="1"/>
            </p:cNvSpPr>
            <p:nvPr/>
          </p:nvSpPr>
          <p:spPr bwMode="auto">
            <a:xfrm>
              <a:off x="2020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3" name="Line 67"/>
            <p:cNvSpPr>
              <a:spLocks noChangeShapeType="1"/>
            </p:cNvSpPr>
            <p:nvPr/>
          </p:nvSpPr>
          <p:spPr bwMode="auto">
            <a:xfrm>
              <a:off x="2027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4" name="Line 68"/>
            <p:cNvSpPr>
              <a:spLocks noChangeShapeType="1"/>
            </p:cNvSpPr>
            <p:nvPr/>
          </p:nvSpPr>
          <p:spPr bwMode="auto">
            <a:xfrm>
              <a:off x="2033" y="1046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5" name="Line 69"/>
            <p:cNvSpPr>
              <a:spLocks noChangeShapeType="1"/>
            </p:cNvSpPr>
            <p:nvPr/>
          </p:nvSpPr>
          <p:spPr bwMode="auto">
            <a:xfrm flipV="1">
              <a:off x="2042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6" name="Line 70"/>
            <p:cNvSpPr>
              <a:spLocks noChangeShapeType="1"/>
            </p:cNvSpPr>
            <p:nvPr/>
          </p:nvSpPr>
          <p:spPr bwMode="auto">
            <a:xfrm flipV="1">
              <a:off x="2048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7" name="Line 71"/>
            <p:cNvSpPr>
              <a:spLocks noChangeShapeType="1"/>
            </p:cNvSpPr>
            <p:nvPr/>
          </p:nvSpPr>
          <p:spPr bwMode="auto">
            <a:xfrm flipV="1">
              <a:off x="2055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8" name="Line 72"/>
            <p:cNvSpPr>
              <a:spLocks noChangeShapeType="1"/>
            </p:cNvSpPr>
            <p:nvPr/>
          </p:nvSpPr>
          <p:spPr bwMode="auto">
            <a:xfrm flipV="1">
              <a:off x="2061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9" name="Line 73"/>
            <p:cNvSpPr>
              <a:spLocks noChangeShapeType="1"/>
            </p:cNvSpPr>
            <p:nvPr/>
          </p:nvSpPr>
          <p:spPr bwMode="auto">
            <a:xfrm>
              <a:off x="2067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0" name="Line 74"/>
            <p:cNvSpPr>
              <a:spLocks noChangeShapeType="1"/>
            </p:cNvSpPr>
            <p:nvPr/>
          </p:nvSpPr>
          <p:spPr bwMode="auto">
            <a:xfrm>
              <a:off x="2076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1" name="Line 75"/>
            <p:cNvSpPr>
              <a:spLocks noChangeShapeType="1"/>
            </p:cNvSpPr>
            <p:nvPr/>
          </p:nvSpPr>
          <p:spPr bwMode="auto">
            <a:xfrm>
              <a:off x="2082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2" name="Line 76"/>
            <p:cNvSpPr>
              <a:spLocks noChangeShapeType="1"/>
            </p:cNvSpPr>
            <p:nvPr/>
          </p:nvSpPr>
          <p:spPr bwMode="auto">
            <a:xfrm>
              <a:off x="2089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3" name="Line 77"/>
            <p:cNvSpPr>
              <a:spLocks noChangeShapeType="1"/>
            </p:cNvSpPr>
            <p:nvPr/>
          </p:nvSpPr>
          <p:spPr bwMode="auto">
            <a:xfrm>
              <a:off x="2095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4" name="Line 78"/>
            <p:cNvSpPr>
              <a:spLocks noChangeShapeType="1"/>
            </p:cNvSpPr>
            <p:nvPr/>
          </p:nvSpPr>
          <p:spPr bwMode="auto">
            <a:xfrm>
              <a:off x="2102" y="1046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5" name="Line 79"/>
            <p:cNvSpPr>
              <a:spLocks noChangeShapeType="1"/>
            </p:cNvSpPr>
            <p:nvPr/>
          </p:nvSpPr>
          <p:spPr bwMode="auto">
            <a:xfrm flipV="1">
              <a:off x="2110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6" name="Line 80"/>
            <p:cNvSpPr>
              <a:spLocks noChangeShapeType="1"/>
            </p:cNvSpPr>
            <p:nvPr/>
          </p:nvSpPr>
          <p:spPr bwMode="auto">
            <a:xfrm flipV="1">
              <a:off x="2117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7" name="Line 81"/>
            <p:cNvSpPr>
              <a:spLocks noChangeShapeType="1"/>
            </p:cNvSpPr>
            <p:nvPr/>
          </p:nvSpPr>
          <p:spPr bwMode="auto">
            <a:xfrm flipV="1">
              <a:off x="2123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8" name="Line 82"/>
            <p:cNvSpPr>
              <a:spLocks noChangeShapeType="1"/>
            </p:cNvSpPr>
            <p:nvPr/>
          </p:nvSpPr>
          <p:spPr bwMode="auto">
            <a:xfrm flipV="1">
              <a:off x="2129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59" name="Line 83"/>
            <p:cNvSpPr>
              <a:spLocks noChangeShapeType="1"/>
            </p:cNvSpPr>
            <p:nvPr/>
          </p:nvSpPr>
          <p:spPr bwMode="auto">
            <a:xfrm>
              <a:off x="2136" y="1018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0" name="Line 84"/>
            <p:cNvSpPr>
              <a:spLocks noChangeShapeType="1"/>
            </p:cNvSpPr>
            <p:nvPr/>
          </p:nvSpPr>
          <p:spPr bwMode="auto">
            <a:xfrm>
              <a:off x="2144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1" name="Line 85"/>
            <p:cNvSpPr>
              <a:spLocks noChangeShapeType="1"/>
            </p:cNvSpPr>
            <p:nvPr/>
          </p:nvSpPr>
          <p:spPr bwMode="auto">
            <a:xfrm>
              <a:off x="2151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2" name="Line 86"/>
            <p:cNvSpPr>
              <a:spLocks noChangeShapeType="1"/>
            </p:cNvSpPr>
            <p:nvPr/>
          </p:nvSpPr>
          <p:spPr bwMode="auto">
            <a:xfrm>
              <a:off x="2157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3" name="Line 87"/>
            <p:cNvSpPr>
              <a:spLocks noChangeShapeType="1"/>
            </p:cNvSpPr>
            <p:nvPr/>
          </p:nvSpPr>
          <p:spPr bwMode="auto">
            <a:xfrm>
              <a:off x="2164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4" name="Line 88"/>
            <p:cNvSpPr>
              <a:spLocks noChangeShapeType="1"/>
            </p:cNvSpPr>
            <p:nvPr/>
          </p:nvSpPr>
          <p:spPr bwMode="auto">
            <a:xfrm>
              <a:off x="2170" y="1046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5" name="Line 89"/>
            <p:cNvSpPr>
              <a:spLocks noChangeShapeType="1"/>
            </p:cNvSpPr>
            <p:nvPr/>
          </p:nvSpPr>
          <p:spPr bwMode="auto">
            <a:xfrm flipV="1">
              <a:off x="2179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6" name="Line 90"/>
            <p:cNvSpPr>
              <a:spLocks noChangeShapeType="1"/>
            </p:cNvSpPr>
            <p:nvPr/>
          </p:nvSpPr>
          <p:spPr bwMode="auto">
            <a:xfrm flipV="1">
              <a:off x="2185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7" name="Line 91"/>
            <p:cNvSpPr>
              <a:spLocks noChangeShapeType="1"/>
            </p:cNvSpPr>
            <p:nvPr/>
          </p:nvSpPr>
          <p:spPr bwMode="auto">
            <a:xfrm flipV="1">
              <a:off x="2191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8" name="Line 92"/>
            <p:cNvSpPr>
              <a:spLocks noChangeShapeType="1"/>
            </p:cNvSpPr>
            <p:nvPr/>
          </p:nvSpPr>
          <p:spPr bwMode="auto">
            <a:xfrm flipV="1">
              <a:off x="2198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69" name="Line 93"/>
            <p:cNvSpPr>
              <a:spLocks noChangeShapeType="1"/>
            </p:cNvSpPr>
            <p:nvPr/>
          </p:nvSpPr>
          <p:spPr bwMode="auto">
            <a:xfrm>
              <a:off x="2204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0" name="Line 94"/>
            <p:cNvSpPr>
              <a:spLocks noChangeShapeType="1"/>
            </p:cNvSpPr>
            <p:nvPr/>
          </p:nvSpPr>
          <p:spPr bwMode="auto">
            <a:xfrm>
              <a:off x="2213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1" name="Line 95"/>
            <p:cNvSpPr>
              <a:spLocks noChangeShapeType="1"/>
            </p:cNvSpPr>
            <p:nvPr/>
          </p:nvSpPr>
          <p:spPr bwMode="auto">
            <a:xfrm>
              <a:off x="2219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2" name="Line 96"/>
            <p:cNvSpPr>
              <a:spLocks noChangeShapeType="1"/>
            </p:cNvSpPr>
            <p:nvPr/>
          </p:nvSpPr>
          <p:spPr bwMode="auto">
            <a:xfrm>
              <a:off x="2226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3" name="Line 97"/>
            <p:cNvSpPr>
              <a:spLocks noChangeShapeType="1"/>
            </p:cNvSpPr>
            <p:nvPr/>
          </p:nvSpPr>
          <p:spPr bwMode="auto">
            <a:xfrm>
              <a:off x="2232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4" name="Line 98"/>
            <p:cNvSpPr>
              <a:spLocks noChangeShapeType="1"/>
            </p:cNvSpPr>
            <p:nvPr/>
          </p:nvSpPr>
          <p:spPr bwMode="auto">
            <a:xfrm>
              <a:off x="2239" y="1046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5" name="Line 99"/>
            <p:cNvSpPr>
              <a:spLocks noChangeShapeType="1"/>
            </p:cNvSpPr>
            <p:nvPr/>
          </p:nvSpPr>
          <p:spPr bwMode="auto">
            <a:xfrm flipV="1">
              <a:off x="2247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6" name="Line 100"/>
            <p:cNvSpPr>
              <a:spLocks noChangeShapeType="1"/>
            </p:cNvSpPr>
            <p:nvPr/>
          </p:nvSpPr>
          <p:spPr bwMode="auto">
            <a:xfrm flipV="1">
              <a:off x="2254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7" name="Line 101"/>
            <p:cNvSpPr>
              <a:spLocks noChangeShapeType="1"/>
            </p:cNvSpPr>
            <p:nvPr/>
          </p:nvSpPr>
          <p:spPr bwMode="auto">
            <a:xfrm flipV="1">
              <a:off x="2260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8" name="Line 102"/>
            <p:cNvSpPr>
              <a:spLocks noChangeShapeType="1"/>
            </p:cNvSpPr>
            <p:nvPr/>
          </p:nvSpPr>
          <p:spPr bwMode="auto">
            <a:xfrm flipV="1">
              <a:off x="2266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79" name="Line 103"/>
            <p:cNvSpPr>
              <a:spLocks noChangeShapeType="1"/>
            </p:cNvSpPr>
            <p:nvPr/>
          </p:nvSpPr>
          <p:spPr bwMode="auto">
            <a:xfrm>
              <a:off x="2273" y="1018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0" name="Line 104"/>
            <p:cNvSpPr>
              <a:spLocks noChangeShapeType="1"/>
            </p:cNvSpPr>
            <p:nvPr/>
          </p:nvSpPr>
          <p:spPr bwMode="auto">
            <a:xfrm>
              <a:off x="2281" y="1018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1" name="Line 105"/>
            <p:cNvSpPr>
              <a:spLocks noChangeShapeType="1"/>
            </p:cNvSpPr>
            <p:nvPr/>
          </p:nvSpPr>
          <p:spPr bwMode="auto">
            <a:xfrm>
              <a:off x="2288" y="1024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2" name="Line 106"/>
            <p:cNvSpPr>
              <a:spLocks noChangeShapeType="1"/>
            </p:cNvSpPr>
            <p:nvPr/>
          </p:nvSpPr>
          <p:spPr bwMode="auto">
            <a:xfrm>
              <a:off x="2294" y="1032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3" name="Line 107"/>
            <p:cNvSpPr>
              <a:spLocks noChangeShapeType="1"/>
            </p:cNvSpPr>
            <p:nvPr/>
          </p:nvSpPr>
          <p:spPr bwMode="auto">
            <a:xfrm>
              <a:off x="2301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4" name="Line 108"/>
            <p:cNvSpPr>
              <a:spLocks noChangeShapeType="1"/>
            </p:cNvSpPr>
            <p:nvPr/>
          </p:nvSpPr>
          <p:spPr bwMode="auto">
            <a:xfrm>
              <a:off x="2307" y="1046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5" name="Line 109"/>
            <p:cNvSpPr>
              <a:spLocks noChangeShapeType="1"/>
            </p:cNvSpPr>
            <p:nvPr/>
          </p:nvSpPr>
          <p:spPr bwMode="auto">
            <a:xfrm flipV="1">
              <a:off x="2316" y="1040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6" name="Line 110"/>
            <p:cNvSpPr>
              <a:spLocks noChangeShapeType="1"/>
            </p:cNvSpPr>
            <p:nvPr/>
          </p:nvSpPr>
          <p:spPr bwMode="auto">
            <a:xfrm flipV="1">
              <a:off x="2322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7" name="Line 111"/>
            <p:cNvSpPr>
              <a:spLocks noChangeShapeType="1"/>
            </p:cNvSpPr>
            <p:nvPr/>
          </p:nvSpPr>
          <p:spPr bwMode="auto">
            <a:xfrm flipV="1">
              <a:off x="2328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8" name="Line 112"/>
            <p:cNvSpPr>
              <a:spLocks noChangeShapeType="1"/>
            </p:cNvSpPr>
            <p:nvPr/>
          </p:nvSpPr>
          <p:spPr bwMode="auto">
            <a:xfrm flipV="1">
              <a:off x="2335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89" name="Line 113"/>
            <p:cNvSpPr>
              <a:spLocks noChangeShapeType="1"/>
            </p:cNvSpPr>
            <p:nvPr/>
          </p:nvSpPr>
          <p:spPr bwMode="auto">
            <a:xfrm>
              <a:off x="2341" y="1018"/>
              <a:ext cx="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0" name="Line 114"/>
            <p:cNvSpPr>
              <a:spLocks noChangeShapeType="1"/>
            </p:cNvSpPr>
            <p:nvPr/>
          </p:nvSpPr>
          <p:spPr bwMode="auto">
            <a:xfrm>
              <a:off x="2350" y="1018"/>
              <a:ext cx="6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1" name="Line 115"/>
            <p:cNvSpPr>
              <a:spLocks noChangeShapeType="1"/>
            </p:cNvSpPr>
            <p:nvPr/>
          </p:nvSpPr>
          <p:spPr bwMode="auto">
            <a:xfrm>
              <a:off x="2356" y="1024"/>
              <a:ext cx="7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2" name="Line 116"/>
            <p:cNvSpPr>
              <a:spLocks noChangeShapeType="1"/>
            </p:cNvSpPr>
            <p:nvPr/>
          </p:nvSpPr>
          <p:spPr bwMode="auto">
            <a:xfrm>
              <a:off x="2363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3" name="Line 117"/>
            <p:cNvSpPr>
              <a:spLocks noChangeShapeType="1"/>
            </p:cNvSpPr>
            <p:nvPr/>
          </p:nvSpPr>
          <p:spPr bwMode="auto">
            <a:xfrm>
              <a:off x="2369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4" name="Line 118"/>
            <p:cNvSpPr>
              <a:spLocks noChangeShapeType="1"/>
            </p:cNvSpPr>
            <p:nvPr/>
          </p:nvSpPr>
          <p:spPr bwMode="auto">
            <a:xfrm>
              <a:off x="2376" y="1046"/>
              <a:ext cx="8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5" name="Line 119"/>
            <p:cNvSpPr>
              <a:spLocks noChangeShapeType="1"/>
            </p:cNvSpPr>
            <p:nvPr/>
          </p:nvSpPr>
          <p:spPr bwMode="auto">
            <a:xfrm flipV="1">
              <a:off x="2384" y="1040"/>
              <a:ext cx="7" cy="6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96" name="Line 120"/>
            <p:cNvSpPr>
              <a:spLocks noChangeShapeType="1"/>
            </p:cNvSpPr>
            <p:nvPr/>
          </p:nvSpPr>
          <p:spPr bwMode="auto">
            <a:xfrm flipV="1">
              <a:off x="2391" y="1032"/>
              <a:ext cx="6" cy="8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96" name="Line 121"/>
          <p:cNvSpPr>
            <a:spLocks noChangeShapeType="1"/>
          </p:cNvSpPr>
          <p:nvPr/>
        </p:nvSpPr>
        <p:spPr bwMode="auto">
          <a:xfrm rot="15439845" flipH="1" flipV="1">
            <a:off x="2402285" y="3898242"/>
            <a:ext cx="14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397" name="396 Grupo"/>
          <p:cNvGrpSpPr/>
          <p:nvPr/>
        </p:nvGrpSpPr>
        <p:grpSpPr>
          <a:xfrm>
            <a:off x="2678476" y="2438392"/>
            <a:ext cx="179012" cy="1517650"/>
            <a:chOff x="5889630" y="1714488"/>
            <a:chExt cx="179012" cy="1517650"/>
          </a:xfrm>
        </p:grpSpPr>
        <p:sp>
          <p:nvSpPr>
            <p:cNvPr id="398" name="Rectangle 19"/>
            <p:cNvSpPr>
              <a:spLocks noChangeArrowheads="1"/>
            </p:cNvSpPr>
            <p:nvPr/>
          </p:nvSpPr>
          <p:spPr bwMode="auto">
            <a:xfrm rot="15439845" flipH="1" flipV="1">
              <a:off x="5218118" y="2438388"/>
              <a:ext cx="1517650" cy="698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399" name="Group 20"/>
            <p:cNvGrpSpPr>
              <a:grpSpLocks/>
            </p:cNvGrpSpPr>
            <p:nvPr/>
          </p:nvGrpSpPr>
          <p:grpSpPr bwMode="auto">
            <a:xfrm rot="15439845" flipH="1" flipV="1">
              <a:off x="5289562" y="2435343"/>
              <a:ext cx="1246235" cy="46038"/>
              <a:chOff x="1712" y="1018"/>
              <a:chExt cx="685" cy="29"/>
            </a:xfrm>
          </p:grpSpPr>
          <p:sp>
            <p:nvSpPr>
              <p:cNvPr id="401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2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3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4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5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6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7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8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9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0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1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2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3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4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5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6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7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8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9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0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1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2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3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4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5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6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7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8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9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0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1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2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3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4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5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6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7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8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9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0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1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2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3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4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5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6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7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8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9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0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1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2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3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4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5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6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7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8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9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0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1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2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3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4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5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6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7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8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9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0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1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2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4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5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6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7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8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9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0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1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2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3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4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5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6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7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8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9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0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1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2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3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4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5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6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7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8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9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0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00" name="Line 121"/>
            <p:cNvSpPr>
              <a:spLocks noChangeShapeType="1"/>
            </p:cNvSpPr>
            <p:nvPr/>
          </p:nvSpPr>
          <p:spPr bwMode="auto">
            <a:xfrm rot="15439845" flipH="1" flipV="1">
              <a:off x="5997998" y="3131209"/>
              <a:ext cx="141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01" name="500 Grupo"/>
          <p:cNvGrpSpPr/>
          <p:nvPr/>
        </p:nvGrpSpPr>
        <p:grpSpPr>
          <a:xfrm flipV="1">
            <a:off x="3000364" y="2554292"/>
            <a:ext cx="179012" cy="1517650"/>
            <a:chOff x="5889630" y="1714488"/>
            <a:chExt cx="179012" cy="1517650"/>
          </a:xfrm>
        </p:grpSpPr>
        <p:sp>
          <p:nvSpPr>
            <p:cNvPr id="502" name="Rectangle 19"/>
            <p:cNvSpPr>
              <a:spLocks noChangeArrowheads="1"/>
            </p:cNvSpPr>
            <p:nvPr/>
          </p:nvSpPr>
          <p:spPr bwMode="auto">
            <a:xfrm rot="15439845" flipH="1" flipV="1">
              <a:off x="5218118" y="2438388"/>
              <a:ext cx="1517650" cy="698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503" name="Group 20"/>
            <p:cNvGrpSpPr>
              <a:grpSpLocks/>
            </p:cNvGrpSpPr>
            <p:nvPr/>
          </p:nvGrpSpPr>
          <p:grpSpPr bwMode="auto">
            <a:xfrm rot="15439845" flipH="1" flipV="1">
              <a:off x="5289562" y="2435335"/>
              <a:ext cx="1246235" cy="46038"/>
              <a:chOff x="1712" y="1018"/>
              <a:chExt cx="685" cy="29"/>
            </a:xfrm>
          </p:grpSpPr>
          <p:sp>
            <p:nvSpPr>
              <p:cNvPr id="505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6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7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8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9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0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1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2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3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4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5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6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7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8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9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0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1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2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3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4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5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6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7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8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9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0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1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2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3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4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5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6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7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8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9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0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1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2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3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4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5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6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7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8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9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0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1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2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3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4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5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6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7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8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9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0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1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2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3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4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5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6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7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8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9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0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1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2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3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4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5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6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7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8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9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0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1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2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3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4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5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6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7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8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9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0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1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2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3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4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5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6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7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8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9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0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1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2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3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4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504" name="Line 121"/>
            <p:cNvSpPr>
              <a:spLocks noChangeShapeType="1"/>
            </p:cNvSpPr>
            <p:nvPr/>
          </p:nvSpPr>
          <p:spPr bwMode="auto">
            <a:xfrm rot="15439845" flipH="1" flipV="1">
              <a:off x="5997998" y="3131209"/>
              <a:ext cx="141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05" name="604 Grupo"/>
          <p:cNvGrpSpPr/>
          <p:nvPr/>
        </p:nvGrpSpPr>
        <p:grpSpPr>
          <a:xfrm>
            <a:off x="6562747" y="2438392"/>
            <a:ext cx="179012" cy="1517650"/>
            <a:chOff x="5889630" y="1714488"/>
            <a:chExt cx="179012" cy="1517650"/>
          </a:xfrm>
        </p:grpSpPr>
        <p:sp>
          <p:nvSpPr>
            <p:cNvPr id="606" name="Rectangle 19"/>
            <p:cNvSpPr>
              <a:spLocks noChangeArrowheads="1"/>
            </p:cNvSpPr>
            <p:nvPr/>
          </p:nvSpPr>
          <p:spPr bwMode="auto">
            <a:xfrm rot="15439845" flipH="1" flipV="1">
              <a:off x="5218118" y="2438388"/>
              <a:ext cx="1517650" cy="6985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607" name="Group 20"/>
            <p:cNvGrpSpPr>
              <a:grpSpLocks/>
            </p:cNvGrpSpPr>
            <p:nvPr/>
          </p:nvGrpSpPr>
          <p:grpSpPr bwMode="auto">
            <a:xfrm rot="15439845" flipH="1" flipV="1">
              <a:off x="5289562" y="2435343"/>
              <a:ext cx="1246235" cy="46038"/>
              <a:chOff x="1712" y="1018"/>
              <a:chExt cx="685" cy="29"/>
            </a:xfrm>
          </p:grpSpPr>
          <p:sp>
            <p:nvSpPr>
              <p:cNvPr id="609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0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1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2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3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4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5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6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7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8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9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0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1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2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3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4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5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6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7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8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9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0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1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2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3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4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5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6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7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8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9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0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1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2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3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4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6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7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8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9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0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1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2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3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4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5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6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7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8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9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0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1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2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3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4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5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6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7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8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9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0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1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2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3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4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5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6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7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8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9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0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1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2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3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4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5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6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7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8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9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0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1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2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3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4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5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6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7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8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9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0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1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2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3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4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5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6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7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8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08" name="Line 121"/>
            <p:cNvSpPr>
              <a:spLocks noChangeShapeType="1"/>
            </p:cNvSpPr>
            <p:nvPr/>
          </p:nvSpPr>
          <p:spPr bwMode="auto">
            <a:xfrm rot="15439845" flipH="1" flipV="1">
              <a:off x="5997998" y="3131209"/>
              <a:ext cx="141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09" name="Group 139"/>
          <p:cNvGrpSpPr>
            <a:grpSpLocks/>
          </p:cNvGrpSpPr>
          <p:nvPr/>
        </p:nvGrpSpPr>
        <p:grpSpPr bwMode="auto">
          <a:xfrm flipV="1">
            <a:off x="6642117" y="3940739"/>
            <a:ext cx="142875" cy="144463"/>
            <a:chOff x="567" y="1071"/>
            <a:chExt cx="90" cy="91"/>
          </a:xfrm>
        </p:grpSpPr>
        <p:sp>
          <p:nvSpPr>
            <p:cNvPr id="710" name="Oval 14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11" name="Line 14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712" name="Group 144"/>
          <p:cNvGrpSpPr>
            <a:grpSpLocks/>
          </p:cNvGrpSpPr>
          <p:nvPr/>
        </p:nvGrpSpPr>
        <p:grpSpPr bwMode="auto">
          <a:xfrm flipV="1">
            <a:off x="6765942" y="3940739"/>
            <a:ext cx="163512" cy="144463"/>
            <a:chOff x="1008" y="3203"/>
            <a:chExt cx="103" cy="91"/>
          </a:xfrm>
        </p:grpSpPr>
        <p:grpSp>
          <p:nvGrpSpPr>
            <p:cNvPr id="713" name="Group 145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715" name="Oval 14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16" name="Line 14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714" name="Line 148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717" name="Rectangle 3"/>
          <p:cNvSpPr>
            <a:spLocks/>
          </p:cNvSpPr>
          <p:nvPr/>
        </p:nvSpPr>
        <p:spPr bwMode="auto">
          <a:xfrm>
            <a:off x="1428728" y="1571612"/>
            <a:ext cx="214314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“Front-side” </a:t>
            </a:r>
            <a:r>
              <a:rPr lang="en-US" sz="2400" dirty="0" err="1" smtClean="0">
                <a:latin typeface="Comic Sans MS" pitchFamily="66" charset="0"/>
              </a:rPr>
              <a:t>illumimated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18" name="Rectangle 3"/>
          <p:cNvSpPr>
            <a:spLocks/>
          </p:cNvSpPr>
          <p:nvPr/>
        </p:nvSpPr>
        <p:spPr bwMode="auto">
          <a:xfrm>
            <a:off x="5357818" y="1500174"/>
            <a:ext cx="214314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“Back-side” </a:t>
            </a:r>
            <a:r>
              <a:rPr lang="en-US" sz="2400" dirty="0" err="1" smtClean="0">
                <a:latin typeface="Comic Sans MS" pitchFamily="66" charset="0"/>
              </a:rPr>
              <a:t>illumimated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19" name="Rectangle 3"/>
          <p:cNvSpPr>
            <a:spLocks/>
          </p:cNvSpPr>
          <p:nvPr/>
        </p:nvSpPr>
        <p:spPr bwMode="auto">
          <a:xfrm>
            <a:off x="1214414" y="5000636"/>
            <a:ext cx="250033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Cheap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Low sensitivity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20" name="Rectangle 3"/>
          <p:cNvSpPr>
            <a:spLocks/>
          </p:cNvSpPr>
          <p:nvPr/>
        </p:nvSpPr>
        <p:spPr bwMode="auto">
          <a:xfrm>
            <a:off x="5429256" y="5153036"/>
            <a:ext cx="2500330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Very expensive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Very sensitive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60"/>
          <p:cNvGrpSpPr>
            <a:grpSpLocks/>
          </p:cNvGrpSpPr>
          <p:nvPr/>
        </p:nvGrpSpPr>
        <p:grpSpPr bwMode="auto">
          <a:xfrm>
            <a:off x="482600" y="981075"/>
            <a:ext cx="2447925" cy="2592388"/>
            <a:chOff x="612" y="618"/>
            <a:chExt cx="1542" cy="1633"/>
          </a:xfrm>
        </p:grpSpPr>
        <p:sp>
          <p:nvSpPr>
            <p:cNvPr id="16568" name="Rectangle 759"/>
            <p:cNvSpPr>
              <a:spLocks noChangeArrowheads="1"/>
            </p:cNvSpPr>
            <p:nvPr/>
          </p:nvSpPr>
          <p:spPr bwMode="auto">
            <a:xfrm>
              <a:off x="612" y="618"/>
              <a:ext cx="1542" cy="163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pic>
          <p:nvPicPr>
            <p:cNvPr id="16569" name="Picture 573" descr="applications_wafer_boat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93" y="981"/>
              <a:ext cx="1225" cy="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70" name="Text Box 575"/>
            <p:cNvSpPr txBox="1">
              <a:spLocks noChangeArrowheads="1"/>
            </p:cNvSpPr>
            <p:nvPr/>
          </p:nvSpPr>
          <p:spPr bwMode="auto">
            <a:xfrm>
              <a:off x="756" y="618"/>
              <a:ext cx="1308" cy="40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/>
                <a:t>Silicon wafers, </a:t>
              </a:r>
            </a:p>
            <a:p>
              <a:pPr algn="l"/>
              <a:r>
                <a:rPr lang="es-ES"/>
                <a:t>ready for processing</a:t>
              </a:r>
            </a:p>
          </p:txBody>
        </p:sp>
      </p:grpSp>
      <p:sp>
        <p:nvSpPr>
          <p:cNvPr id="16387" name="Rectangle 745"/>
          <p:cNvSpPr>
            <a:spLocks noChangeArrowheads="1"/>
          </p:cNvSpPr>
          <p:nvPr/>
        </p:nvSpPr>
        <p:spPr bwMode="auto">
          <a:xfrm>
            <a:off x="482600" y="6092825"/>
            <a:ext cx="2447925" cy="215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388" name="Text Box 746"/>
          <p:cNvSpPr txBox="1">
            <a:spLocks noChangeArrowheads="1"/>
          </p:cNvSpPr>
          <p:nvPr/>
        </p:nvSpPr>
        <p:spPr bwMode="auto">
          <a:xfrm>
            <a:off x="611188" y="3706813"/>
            <a:ext cx="2579687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b="1"/>
              <a:t>Vapor-phase Epitaxy.</a:t>
            </a:r>
          </a:p>
          <a:p>
            <a:pPr algn="l"/>
            <a:r>
              <a:rPr lang="es-ES"/>
              <a:t>A form of chemical vapor </a:t>
            </a:r>
          </a:p>
          <a:p>
            <a:pPr algn="l"/>
            <a:r>
              <a:rPr lang="es-ES"/>
              <a:t>deposition (CVD)</a:t>
            </a:r>
          </a:p>
        </p:txBody>
      </p:sp>
      <p:sp>
        <p:nvSpPr>
          <p:cNvPr id="16389" name="Text Box 747"/>
          <p:cNvSpPr txBox="1">
            <a:spLocks noChangeArrowheads="1"/>
          </p:cNvSpPr>
          <p:nvPr/>
        </p:nvSpPr>
        <p:spPr bwMode="auto">
          <a:xfrm>
            <a:off x="606425" y="4889500"/>
            <a:ext cx="2308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  <a:latin typeface="Arial" charset="0"/>
              </a:rPr>
              <a:t>SiCl</a:t>
            </a:r>
            <a:r>
              <a:rPr lang="es-ES" baseline="-25000">
                <a:solidFill>
                  <a:schemeClr val="tx1"/>
                </a:solidFill>
                <a:latin typeface="Arial" charset="0"/>
              </a:rPr>
              <a:t>4</a:t>
            </a:r>
            <a:r>
              <a:rPr lang="es-ES">
                <a:solidFill>
                  <a:schemeClr val="tx1"/>
                </a:solidFill>
                <a:latin typeface="Arial" charset="0"/>
              </a:rPr>
              <a:t>+2H</a:t>
            </a:r>
            <a:r>
              <a:rPr lang="es-ES" baseline="-25000">
                <a:solidFill>
                  <a:schemeClr val="tx1"/>
                </a:solidFill>
                <a:latin typeface="Arial" charset="0"/>
              </a:rPr>
              <a:t>2</a:t>
            </a:r>
            <a:r>
              <a:rPr lang="es-ES">
                <a:solidFill>
                  <a:schemeClr val="tx1"/>
                </a:solidFill>
                <a:latin typeface="Arial" charset="0"/>
              </a:rPr>
              <a:t>-  Si +4HCl</a:t>
            </a:r>
          </a:p>
        </p:txBody>
      </p:sp>
      <p:sp>
        <p:nvSpPr>
          <p:cNvPr id="16390" name="AutoShape 748"/>
          <p:cNvSpPr>
            <a:spLocks noChangeArrowheads="1"/>
          </p:cNvSpPr>
          <p:nvPr/>
        </p:nvSpPr>
        <p:spPr bwMode="auto">
          <a:xfrm>
            <a:off x="338138" y="4724400"/>
            <a:ext cx="2808287" cy="936625"/>
          </a:xfrm>
          <a:prstGeom prst="cloudCallout">
            <a:avLst>
              <a:gd name="adj1" fmla="val -43750"/>
              <a:gd name="adj2" fmla="val 7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391" name="Rectangle 749"/>
          <p:cNvSpPr>
            <a:spLocks noChangeArrowheads="1"/>
          </p:cNvSpPr>
          <p:nvPr/>
        </p:nvSpPr>
        <p:spPr bwMode="auto">
          <a:xfrm>
            <a:off x="122238" y="5589588"/>
            <a:ext cx="8636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392" name="Rectangle 750"/>
          <p:cNvSpPr>
            <a:spLocks noChangeArrowheads="1"/>
          </p:cNvSpPr>
          <p:nvPr/>
        </p:nvSpPr>
        <p:spPr bwMode="auto">
          <a:xfrm>
            <a:off x="842963" y="5622925"/>
            <a:ext cx="3587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393" name="Rectangle 751"/>
          <p:cNvSpPr>
            <a:spLocks noChangeArrowheads="1"/>
          </p:cNvSpPr>
          <p:nvPr/>
        </p:nvSpPr>
        <p:spPr bwMode="auto">
          <a:xfrm>
            <a:off x="-9525" y="5564188"/>
            <a:ext cx="863600" cy="3603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394" name="Rectangle 752"/>
          <p:cNvSpPr>
            <a:spLocks noChangeArrowheads="1"/>
          </p:cNvSpPr>
          <p:nvPr/>
        </p:nvSpPr>
        <p:spPr bwMode="auto">
          <a:xfrm>
            <a:off x="477838" y="6021388"/>
            <a:ext cx="2447925" cy="730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6395" name="Freeform 753"/>
          <p:cNvSpPr>
            <a:spLocks/>
          </p:cNvSpPr>
          <p:nvPr/>
        </p:nvSpPr>
        <p:spPr bwMode="auto">
          <a:xfrm>
            <a:off x="1778000" y="5191125"/>
            <a:ext cx="244475" cy="792163"/>
          </a:xfrm>
          <a:custGeom>
            <a:avLst/>
            <a:gdLst>
              <a:gd name="T0" fmla="*/ 131938245 w 453"/>
              <a:gd name="T1" fmla="*/ 0 h 544"/>
              <a:gd name="T2" fmla="*/ 52717016 w 453"/>
              <a:gd name="T3" fmla="*/ 479225090 h 544"/>
              <a:gd name="T4" fmla="*/ 0 w 453"/>
              <a:gd name="T5" fmla="*/ 1153533336 h 544"/>
              <a:gd name="T6" fmla="*/ 0 60000 65536"/>
              <a:gd name="T7" fmla="*/ 0 60000 65536"/>
              <a:gd name="T8" fmla="*/ 0 60000 65536"/>
              <a:gd name="T9" fmla="*/ 0 w 453"/>
              <a:gd name="T10" fmla="*/ 0 h 544"/>
              <a:gd name="T11" fmla="*/ 453 w 453"/>
              <a:gd name="T12" fmla="*/ 544 h 5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3" h="544">
                <a:moveTo>
                  <a:pt x="453" y="0"/>
                </a:moveTo>
                <a:cubicBezTo>
                  <a:pt x="354" y="67"/>
                  <a:pt x="256" y="135"/>
                  <a:pt x="181" y="226"/>
                </a:cubicBezTo>
                <a:cubicBezTo>
                  <a:pt x="106" y="317"/>
                  <a:pt x="53" y="430"/>
                  <a:pt x="0" y="54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396" name="Line 754"/>
          <p:cNvSpPr>
            <a:spLocks noChangeShapeType="1"/>
          </p:cNvSpPr>
          <p:nvPr/>
        </p:nvSpPr>
        <p:spPr bwMode="auto">
          <a:xfrm>
            <a:off x="1706563" y="5084763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6397" name="Text Box 755"/>
          <p:cNvSpPr txBox="1">
            <a:spLocks noChangeArrowheads="1"/>
          </p:cNvSpPr>
          <p:nvPr/>
        </p:nvSpPr>
        <p:spPr bwMode="auto">
          <a:xfrm>
            <a:off x="744538" y="5243513"/>
            <a:ext cx="1147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</a:rPr>
              <a:t>800-1100</a:t>
            </a:r>
            <a:r>
              <a:rPr lang="es-ES" sz="1600" baseline="30000">
                <a:solidFill>
                  <a:schemeClr val="tx1"/>
                </a:solidFill>
              </a:rPr>
              <a:t>0</a:t>
            </a:r>
            <a:r>
              <a:rPr lang="es-ES" sz="160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398" name="Text Box 756"/>
          <p:cNvSpPr txBox="1">
            <a:spLocks noChangeArrowheads="1"/>
          </p:cNvSpPr>
          <p:nvPr/>
        </p:nvSpPr>
        <p:spPr bwMode="auto">
          <a:xfrm>
            <a:off x="2930525" y="6024563"/>
            <a:ext cx="633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solidFill>
                  <a:schemeClr val="tx1"/>
                </a:solidFill>
              </a:rPr>
              <a:t>Wafer</a:t>
            </a:r>
          </a:p>
        </p:txBody>
      </p:sp>
      <p:sp>
        <p:nvSpPr>
          <p:cNvPr id="16399" name="Text Box 757"/>
          <p:cNvSpPr txBox="1">
            <a:spLocks noChangeArrowheads="1"/>
          </p:cNvSpPr>
          <p:nvPr/>
        </p:nvSpPr>
        <p:spPr bwMode="auto">
          <a:xfrm>
            <a:off x="2354263" y="5661025"/>
            <a:ext cx="1196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solidFill>
                  <a:schemeClr val="tx1"/>
                </a:solidFill>
              </a:rPr>
              <a:t>Epitaxial layer</a:t>
            </a:r>
          </a:p>
        </p:txBody>
      </p:sp>
      <p:sp>
        <p:nvSpPr>
          <p:cNvPr id="16400" name="Freeform 758"/>
          <p:cNvSpPr>
            <a:spLocks/>
          </p:cNvSpPr>
          <p:nvPr/>
        </p:nvSpPr>
        <p:spPr bwMode="auto">
          <a:xfrm>
            <a:off x="2138363" y="5805488"/>
            <a:ext cx="287337" cy="215900"/>
          </a:xfrm>
          <a:custGeom>
            <a:avLst/>
            <a:gdLst>
              <a:gd name="T0" fmla="*/ 456146738 w 181"/>
              <a:gd name="T1" fmla="*/ 0 h 136"/>
              <a:gd name="T2" fmla="*/ 113406052 w 181"/>
              <a:gd name="T3" fmla="*/ 113406236 h 136"/>
              <a:gd name="T4" fmla="*/ 0 w 181"/>
              <a:gd name="T5" fmla="*/ 342741195 h 136"/>
              <a:gd name="T6" fmla="*/ 0 60000 65536"/>
              <a:gd name="T7" fmla="*/ 0 60000 65536"/>
              <a:gd name="T8" fmla="*/ 0 60000 65536"/>
              <a:gd name="T9" fmla="*/ 0 w 181"/>
              <a:gd name="T10" fmla="*/ 0 h 136"/>
              <a:gd name="T11" fmla="*/ 181 w 181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136">
                <a:moveTo>
                  <a:pt x="181" y="0"/>
                </a:moveTo>
                <a:cubicBezTo>
                  <a:pt x="128" y="11"/>
                  <a:pt x="75" y="22"/>
                  <a:pt x="45" y="45"/>
                </a:cubicBezTo>
                <a:cubicBezTo>
                  <a:pt x="15" y="68"/>
                  <a:pt x="7" y="102"/>
                  <a:pt x="0" y="13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892"/>
          <p:cNvGrpSpPr>
            <a:grpSpLocks/>
          </p:cNvGrpSpPr>
          <p:nvPr/>
        </p:nvGrpSpPr>
        <p:grpSpPr bwMode="auto">
          <a:xfrm>
            <a:off x="3706813" y="506413"/>
            <a:ext cx="4897437" cy="4291012"/>
            <a:chOff x="2335" y="319"/>
            <a:chExt cx="3085" cy="2703"/>
          </a:xfrm>
        </p:grpSpPr>
        <p:sp>
          <p:nvSpPr>
            <p:cNvPr id="46672" name="Rectangle 592"/>
            <p:cNvSpPr>
              <a:spLocks noChangeArrowheads="1"/>
            </p:cNvSpPr>
            <p:nvPr/>
          </p:nvSpPr>
          <p:spPr bwMode="auto">
            <a:xfrm rot="37800000">
              <a:off x="4297" y="232"/>
              <a:ext cx="220" cy="142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  <a:alpha val="13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es-ES"/>
            </a:p>
          </p:txBody>
        </p:sp>
        <p:sp>
          <p:nvSpPr>
            <p:cNvPr id="16532" name="Rectangle 593"/>
            <p:cNvSpPr>
              <a:spLocks noChangeArrowheads="1"/>
            </p:cNvSpPr>
            <p:nvPr/>
          </p:nvSpPr>
          <p:spPr bwMode="auto">
            <a:xfrm rot="-5400000">
              <a:off x="4037" y="801"/>
              <a:ext cx="816" cy="1316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33" name="Rectangle 594"/>
            <p:cNvSpPr>
              <a:spLocks noChangeArrowheads="1"/>
            </p:cNvSpPr>
            <p:nvPr/>
          </p:nvSpPr>
          <p:spPr bwMode="auto">
            <a:xfrm rot="-5400000">
              <a:off x="3945" y="1709"/>
              <a:ext cx="998" cy="131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34" name="Line 595"/>
            <p:cNvSpPr>
              <a:spLocks noChangeShapeType="1"/>
            </p:cNvSpPr>
            <p:nvPr/>
          </p:nvSpPr>
          <p:spPr bwMode="auto">
            <a:xfrm>
              <a:off x="4596" y="815"/>
              <a:ext cx="273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35" name="Line 596"/>
            <p:cNvSpPr>
              <a:spLocks noChangeShapeType="1"/>
            </p:cNvSpPr>
            <p:nvPr/>
          </p:nvSpPr>
          <p:spPr bwMode="auto">
            <a:xfrm>
              <a:off x="3696" y="812"/>
              <a:ext cx="1367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" name="Group 701"/>
            <p:cNvGrpSpPr>
              <a:grpSpLocks/>
            </p:cNvGrpSpPr>
            <p:nvPr/>
          </p:nvGrpSpPr>
          <p:grpSpPr bwMode="auto">
            <a:xfrm>
              <a:off x="4596" y="410"/>
              <a:ext cx="273" cy="379"/>
              <a:chOff x="2329" y="1618"/>
              <a:chExt cx="273" cy="379"/>
            </a:xfrm>
          </p:grpSpPr>
          <p:sp>
            <p:nvSpPr>
              <p:cNvPr id="16566" name="Line 702"/>
              <p:cNvSpPr>
                <a:spLocks noChangeShapeType="1"/>
              </p:cNvSpPr>
              <p:nvPr/>
            </p:nvSpPr>
            <p:spPr bwMode="auto">
              <a:xfrm>
                <a:off x="2465" y="1618"/>
                <a:ext cx="2" cy="3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67" name="Line 703"/>
              <p:cNvSpPr>
                <a:spLocks noChangeShapeType="1"/>
              </p:cNvSpPr>
              <p:nvPr/>
            </p:nvSpPr>
            <p:spPr bwMode="auto">
              <a:xfrm>
                <a:off x="2329" y="1996"/>
                <a:ext cx="2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704"/>
            <p:cNvGrpSpPr>
              <a:grpSpLocks/>
            </p:cNvGrpSpPr>
            <p:nvPr/>
          </p:nvGrpSpPr>
          <p:grpSpPr bwMode="auto">
            <a:xfrm>
              <a:off x="4294" y="410"/>
              <a:ext cx="273" cy="379"/>
              <a:chOff x="2329" y="1618"/>
              <a:chExt cx="273" cy="379"/>
            </a:xfrm>
          </p:grpSpPr>
          <p:sp>
            <p:nvSpPr>
              <p:cNvPr id="16564" name="Line 705"/>
              <p:cNvSpPr>
                <a:spLocks noChangeShapeType="1"/>
              </p:cNvSpPr>
              <p:nvPr/>
            </p:nvSpPr>
            <p:spPr bwMode="auto">
              <a:xfrm>
                <a:off x="2465" y="1618"/>
                <a:ext cx="2" cy="3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65" name="Line 706"/>
              <p:cNvSpPr>
                <a:spLocks noChangeShapeType="1"/>
              </p:cNvSpPr>
              <p:nvPr/>
            </p:nvSpPr>
            <p:spPr bwMode="auto">
              <a:xfrm>
                <a:off x="2329" y="1996"/>
                <a:ext cx="2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707"/>
            <p:cNvGrpSpPr>
              <a:grpSpLocks/>
            </p:cNvGrpSpPr>
            <p:nvPr/>
          </p:nvGrpSpPr>
          <p:grpSpPr bwMode="auto">
            <a:xfrm>
              <a:off x="3991" y="411"/>
              <a:ext cx="273" cy="379"/>
              <a:chOff x="2329" y="1618"/>
              <a:chExt cx="273" cy="379"/>
            </a:xfrm>
          </p:grpSpPr>
          <p:sp>
            <p:nvSpPr>
              <p:cNvPr id="16562" name="Line 708"/>
              <p:cNvSpPr>
                <a:spLocks noChangeShapeType="1"/>
              </p:cNvSpPr>
              <p:nvPr/>
            </p:nvSpPr>
            <p:spPr bwMode="auto">
              <a:xfrm>
                <a:off x="2465" y="1618"/>
                <a:ext cx="2" cy="37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563" name="Line 709"/>
              <p:cNvSpPr>
                <a:spLocks noChangeShapeType="1"/>
              </p:cNvSpPr>
              <p:nvPr/>
            </p:nvSpPr>
            <p:spPr bwMode="auto">
              <a:xfrm>
                <a:off x="2329" y="1996"/>
                <a:ext cx="27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6539" name="Line 722"/>
            <p:cNvSpPr>
              <a:spLocks noChangeShapeType="1"/>
            </p:cNvSpPr>
            <p:nvPr/>
          </p:nvSpPr>
          <p:spPr bwMode="auto">
            <a:xfrm>
              <a:off x="4966" y="834"/>
              <a:ext cx="1" cy="2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40" name="Line 727"/>
            <p:cNvSpPr>
              <a:spLocks noChangeShapeType="1"/>
            </p:cNvSpPr>
            <p:nvPr/>
          </p:nvSpPr>
          <p:spPr bwMode="auto">
            <a:xfrm>
              <a:off x="3787" y="1777"/>
              <a:ext cx="127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41" name="Rectangle 710"/>
            <p:cNvSpPr>
              <a:spLocks noChangeArrowheads="1"/>
            </p:cNvSpPr>
            <p:nvPr/>
          </p:nvSpPr>
          <p:spPr bwMode="auto">
            <a:xfrm>
              <a:off x="3530" y="779"/>
              <a:ext cx="272" cy="22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42" name="Rectangle 725"/>
            <p:cNvSpPr>
              <a:spLocks noChangeArrowheads="1"/>
            </p:cNvSpPr>
            <p:nvPr/>
          </p:nvSpPr>
          <p:spPr bwMode="auto">
            <a:xfrm>
              <a:off x="5057" y="733"/>
              <a:ext cx="272" cy="21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43" name="Text Box 728"/>
            <p:cNvSpPr txBox="1">
              <a:spLocks noChangeArrowheads="1"/>
            </p:cNvSpPr>
            <p:nvPr/>
          </p:nvSpPr>
          <p:spPr bwMode="auto">
            <a:xfrm>
              <a:off x="4286" y="2412"/>
              <a:ext cx="2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chemeClr val="tx1"/>
                  </a:solidFill>
                  <a:latin typeface="Arial" charset="0"/>
                </a:rPr>
                <a:t>p+</a:t>
              </a:r>
            </a:p>
          </p:txBody>
        </p:sp>
        <p:sp>
          <p:nvSpPr>
            <p:cNvPr id="16544" name="Text Box 729"/>
            <p:cNvSpPr txBox="1">
              <a:spLocks noChangeArrowheads="1"/>
            </p:cNvSpPr>
            <p:nvPr/>
          </p:nvSpPr>
          <p:spPr bwMode="auto">
            <a:xfrm>
              <a:off x="4332" y="1368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chemeClr val="tx1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16545" name="Text Box 730"/>
            <p:cNvSpPr txBox="1">
              <a:spLocks noChangeArrowheads="1"/>
            </p:cNvSpPr>
            <p:nvPr/>
          </p:nvSpPr>
          <p:spPr bwMode="auto">
            <a:xfrm>
              <a:off x="4332" y="82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chemeClr val="tx1"/>
                  </a:solidFill>
                  <a:latin typeface="Arial" charset="0"/>
                </a:rPr>
                <a:t>n</a:t>
              </a:r>
            </a:p>
          </p:txBody>
        </p:sp>
        <p:sp>
          <p:nvSpPr>
            <p:cNvPr id="16546" name="Rectangle 712"/>
            <p:cNvSpPr>
              <a:spLocks noChangeArrowheads="1"/>
            </p:cNvSpPr>
            <p:nvPr/>
          </p:nvSpPr>
          <p:spPr bwMode="auto">
            <a:xfrm>
              <a:off x="5148" y="824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0.5</a:t>
              </a:r>
              <a:r>
                <a:rPr lang="es-ES" sz="140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16547" name="Rectangle 731"/>
            <p:cNvSpPr>
              <a:spLocks noChangeArrowheads="1"/>
            </p:cNvSpPr>
            <p:nvPr/>
          </p:nvSpPr>
          <p:spPr bwMode="auto">
            <a:xfrm>
              <a:off x="5148" y="1233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25</a:t>
              </a:r>
              <a:r>
                <a:rPr lang="es-ES" sz="140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16548" name="Line 732"/>
            <p:cNvSpPr>
              <a:spLocks noChangeShapeType="1"/>
            </p:cNvSpPr>
            <p:nvPr/>
          </p:nvSpPr>
          <p:spPr bwMode="auto">
            <a:xfrm>
              <a:off x="4967" y="1061"/>
              <a:ext cx="3" cy="7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49" name="AutoShape 726"/>
            <p:cNvSpPr>
              <a:spLocks noChangeArrowheads="1"/>
            </p:cNvSpPr>
            <p:nvPr/>
          </p:nvSpPr>
          <p:spPr bwMode="auto">
            <a:xfrm>
              <a:off x="3606" y="1913"/>
              <a:ext cx="1678" cy="272"/>
            </a:xfrm>
            <a:prstGeom prst="flowChartPunchedTape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550" name="Line 733"/>
            <p:cNvSpPr>
              <a:spLocks noChangeShapeType="1"/>
            </p:cNvSpPr>
            <p:nvPr/>
          </p:nvSpPr>
          <p:spPr bwMode="auto">
            <a:xfrm>
              <a:off x="4967" y="1786"/>
              <a:ext cx="5" cy="10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51" name="Line 734"/>
            <p:cNvSpPr>
              <a:spLocks noChangeShapeType="1"/>
            </p:cNvSpPr>
            <p:nvPr/>
          </p:nvSpPr>
          <p:spPr bwMode="auto">
            <a:xfrm flipV="1">
              <a:off x="4905" y="2020"/>
              <a:ext cx="136" cy="45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52" name="Freeform 736"/>
            <p:cNvSpPr>
              <a:spLocks/>
            </p:cNvSpPr>
            <p:nvPr/>
          </p:nvSpPr>
          <p:spPr bwMode="auto">
            <a:xfrm>
              <a:off x="4875" y="1970"/>
              <a:ext cx="182" cy="45"/>
            </a:xfrm>
            <a:custGeom>
              <a:avLst/>
              <a:gdLst>
                <a:gd name="T0" fmla="*/ 0 w 318"/>
                <a:gd name="T1" fmla="*/ 45 h 45"/>
                <a:gd name="T2" fmla="*/ 30 w 318"/>
                <a:gd name="T3" fmla="*/ 0 h 45"/>
                <a:gd name="T4" fmla="*/ 60 w 318"/>
                <a:gd name="T5" fmla="*/ 45 h 45"/>
                <a:gd name="T6" fmla="*/ 104 w 318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45"/>
                <a:gd name="T14" fmla="*/ 318 w 318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45">
                  <a:moveTo>
                    <a:pt x="0" y="45"/>
                  </a:moveTo>
                  <a:cubicBezTo>
                    <a:pt x="30" y="22"/>
                    <a:pt x="61" y="0"/>
                    <a:pt x="91" y="0"/>
                  </a:cubicBezTo>
                  <a:cubicBezTo>
                    <a:pt x="121" y="0"/>
                    <a:pt x="144" y="45"/>
                    <a:pt x="182" y="45"/>
                  </a:cubicBezTo>
                  <a:cubicBezTo>
                    <a:pt x="220" y="45"/>
                    <a:pt x="269" y="22"/>
                    <a:pt x="318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53" name="Freeform 737"/>
            <p:cNvSpPr>
              <a:spLocks/>
            </p:cNvSpPr>
            <p:nvPr/>
          </p:nvSpPr>
          <p:spPr bwMode="auto">
            <a:xfrm>
              <a:off x="4876" y="2033"/>
              <a:ext cx="182" cy="45"/>
            </a:xfrm>
            <a:custGeom>
              <a:avLst/>
              <a:gdLst>
                <a:gd name="T0" fmla="*/ 0 w 318"/>
                <a:gd name="T1" fmla="*/ 45 h 45"/>
                <a:gd name="T2" fmla="*/ 30 w 318"/>
                <a:gd name="T3" fmla="*/ 0 h 45"/>
                <a:gd name="T4" fmla="*/ 60 w 318"/>
                <a:gd name="T5" fmla="*/ 45 h 45"/>
                <a:gd name="T6" fmla="*/ 104 w 318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8"/>
                <a:gd name="T13" fmla="*/ 0 h 45"/>
                <a:gd name="T14" fmla="*/ 318 w 318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8" h="45">
                  <a:moveTo>
                    <a:pt x="0" y="45"/>
                  </a:moveTo>
                  <a:cubicBezTo>
                    <a:pt x="30" y="22"/>
                    <a:pt x="61" y="0"/>
                    <a:pt x="91" y="0"/>
                  </a:cubicBezTo>
                  <a:cubicBezTo>
                    <a:pt x="121" y="0"/>
                    <a:pt x="144" y="45"/>
                    <a:pt x="182" y="45"/>
                  </a:cubicBezTo>
                  <a:cubicBezTo>
                    <a:pt x="220" y="45"/>
                    <a:pt x="269" y="22"/>
                    <a:pt x="318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554" name="Rectangle 738"/>
            <p:cNvSpPr>
              <a:spLocks noChangeArrowheads="1"/>
            </p:cNvSpPr>
            <p:nvPr/>
          </p:nvSpPr>
          <p:spPr bwMode="auto">
            <a:xfrm>
              <a:off x="5148" y="1822"/>
              <a:ext cx="272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600</a:t>
              </a:r>
              <a:r>
                <a:rPr lang="es-ES" sz="140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s-ES" sz="1400">
                  <a:solidFill>
                    <a:schemeClr val="tx1"/>
                  </a:solidFill>
                  <a:latin typeface="Comic Sans MS" pitchFamily="66" charset="0"/>
                </a:rPr>
                <a:t>m</a:t>
              </a:r>
            </a:p>
          </p:txBody>
        </p:sp>
        <p:sp>
          <p:nvSpPr>
            <p:cNvPr id="16555" name="AutoShape 739"/>
            <p:cNvSpPr>
              <a:spLocks/>
            </p:cNvSpPr>
            <p:nvPr/>
          </p:nvSpPr>
          <p:spPr bwMode="auto">
            <a:xfrm>
              <a:off x="3606" y="1777"/>
              <a:ext cx="136" cy="1088"/>
            </a:xfrm>
            <a:prstGeom prst="leftBrace">
              <a:avLst>
                <a:gd name="adj1" fmla="val 66667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56" name="Text Box 740"/>
            <p:cNvSpPr txBox="1">
              <a:spLocks noChangeArrowheads="1"/>
            </p:cNvSpPr>
            <p:nvPr/>
          </p:nvSpPr>
          <p:spPr bwMode="auto">
            <a:xfrm>
              <a:off x="3152" y="2196"/>
              <a:ext cx="4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Wafer</a:t>
              </a:r>
            </a:p>
          </p:txBody>
        </p:sp>
        <p:sp>
          <p:nvSpPr>
            <p:cNvPr id="16557" name="AutoShape 741"/>
            <p:cNvSpPr>
              <a:spLocks/>
            </p:cNvSpPr>
            <p:nvPr/>
          </p:nvSpPr>
          <p:spPr bwMode="auto">
            <a:xfrm>
              <a:off x="2880" y="869"/>
              <a:ext cx="136" cy="876"/>
            </a:xfrm>
            <a:prstGeom prst="leftBrace">
              <a:avLst>
                <a:gd name="adj1" fmla="val 53676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58" name="Text Box 742"/>
            <p:cNvSpPr txBox="1">
              <a:spLocks noChangeArrowheads="1"/>
            </p:cNvSpPr>
            <p:nvPr/>
          </p:nvSpPr>
          <p:spPr bwMode="auto">
            <a:xfrm>
              <a:off x="2335" y="1162"/>
              <a:ext cx="53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Epitaxy</a:t>
              </a:r>
            </a:p>
          </p:txBody>
        </p:sp>
        <p:sp>
          <p:nvSpPr>
            <p:cNvPr id="16559" name="AutoShape 743"/>
            <p:cNvSpPr>
              <a:spLocks/>
            </p:cNvSpPr>
            <p:nvPr/>
          </p:nvSpPr>
          <p:spPr bwMode="auto">
            <a:xfrm>
              <a:off x="3605" y="849"/>
              <a:ext cx="136" cy="604"/>
            </a:xfrm>
            <a:prstGeom prst="leftBrace">
              <a:avLst>
                <a:gd name="adj1" fmla="val 37010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560" name="Text Box 744"/>
            <p:cNvSpPr txBox="1">
              <a:spLocks noChangeArrowheads="1"/>
            </p:cNvSpPr>
            <p:nvPr/>
          </p:nvSpPr>
          <p:spPr bwMode="auto">
            <a:xfrm>
              <a:off x="2970" y="1045"/>
              <a:ext cx="65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Depletion</a:t>
              </a:r>
            </a:p>
          </p:txBody>
        </p:sp>
        <p:sp>
          <p:nvSpPr>
            <p:cNvPr id="16561" name="Rectangle 761"/>
            <p:cNvSpPr>
              <a:spLocks noChangeArrowheads="1"/>
            </p:cNvSpPr>
            <p:nvPr/>
          </p:nvSpPr>
          <p:spPr bwMode="auto">
            <a:xfrm>
              <a:off x="3832" y="319"/>
              <a:ext cx="998" cy="3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</p:grpSp>
      <p:sp>
        <p:nvSpPr>
          <p:cNvPr id="16402" name="Text Box 568"/>
          <p:cNvSpPr txBox="1">
            <a:spLocks noChangeArrowheads="1"/>
          </p:cNvSpPr>
          <p:nvPr/>
        </p:nvSpPr>
        <p:spPr bwMode="auto">
          <a:xfrm>
            <a:off x="357158" y="0"/>
            <a:ext cx="8569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 dirty="0">
                <a:latin typeface="Comic Sans MS" pitchFamily="66" charset="0"/>
              </a:rPr>
              <a:t>The Silicon that forms the optically sensitive part of the CCD </a:t>
            </a:r>
            <a:r>
              <a:rPr lang="en-GB" sz="2400" dirty="0" smtClean="0">
                <a:latin typeface="Comic Sans MS" pitchFamily="66" charset="0"/>
              </a:rPr>
              <a:t>is deposited </a:t>
            </a:r>
            <a:r>
              <a:rPr lang="en-GB" sz="2400" dirty="0" err="1">
                <a:latin typeface="Comic Sans MS" pitchFamily="66" charset="0"/>
              </a:rPr>
              <a:t>epitaxially</a:t>
            </a:r>
            <a:r>
              <a:rPr lang="en-GB" sz="2400" dirty="0">
                <a:latin typeface="Comic Sans MS" pitchFamily="66" charset="0"/>
              </a:rPr>
              <a:t> on a Silicon wafer substrate.</a:t>
            </a:r>
          </a:p>
        </p:txBody>
      </p:sp>
      <p:grpSp>
        <p:nvGrpSpPr>
          <p:cNvPr id="7" name="Group 895"/>
          <p:cNvGrpSpPr>
            <a:grpSpLocks/>
          </p:cNvGrpSpPr>
          <p:nvPr/>
        </p:nvGrpSpPr>
        <p:grpSpPr bwMode="auto">
          <a:xfrm>
            <a:off x="3419475" y="4868863"/>
            <a:ext cx="5557838" cy="1776412"/>
            <a:chOff x="2154" y="3067"/>
            <a:chExt cx="3501" cy="1119"/>
          </a:xfrm>
        </p:grpSpPr>
        <p:sp>
          <p:nvSpPr>
            <p:cNvPr id="16405" name="Rectangle 769"/>
            <p:cNvSpPr>
              <a:spLocks noChangeArrowheads="1"/>
            </p:cNvSpPr>
            <p:nvPr/>
          </p:nvSpPr>
          <p:spPr bwMode="auto">
            <a:xfrm rot="16200000">
              <a:off x="3735" y="3460"/>
              <a:ext cx="862" cy="58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6406" name="Rectangle 768"/>
            <p:cNvSpPr>
              <a:spLocks noChangeArrowheads="1"/>
            </p:cNvSpPr>
            <p:nvPr/>
          </p:nvSpPr>
          <p:spPr bwMode="auto">
            <a:xfrm rot="10800000">
              <a:off x="2872" y="3324"/>
              <a:ext cx="1006" cy="862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6847" name="Rectangle 767"/>
            <p:cNvSpPr>
              <a:spLocks noChangeArrowheads="1"/>
            </p:cNvSpPr>
            <p:nvPr/>
          </p:nvSpPr>
          <p:spPr bwMode="auto">
            <a:xfrm rot="32400000">
              <a:off x="2653" y="3324"/>
              <a:ext cx="220" cy="86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  <a:alpha val="13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es-ES"/>
            </a:p>
          </p:txBody>
        </p:sp>
        <p:sp>
          <p:nvSpPr>
            <p:cNvPr id="16408" name="Line 762"/>
            <p:cNvSpPr>
              <a:spLocks noChangeShapeType="1"/>
            </p:cNvSpPr>
            <p:nvPr/>
          </p:nvSpPr>
          <p:spPr bwMode="auto">
            <a:xfrm>
              <a:off x="2653" y="3324"/>
              <a:ext cx="0" cy="8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09" name="Line 763"/>
            <p:cNvSpPr>
              <a:spLocks noChangeShapeType="1"/>
            </p:cNvSpPr>
            <p:nvPr/>
          </p:nvSpPr>
          <p:spPr bwMode="auto">
            <a:xfrm rot="-5400000">
              <a:off x="3583" y="3256"/>
              <a:ext cx="0" cy="186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0" name="Freeform 765"/>
            <p:cNvSpPr>
              <a:spLocks/>
            </p:cNvSpPr>
            <p:nvPr/>
          </p:nvSpPr>
          <p:spPr bwMode="auto">
            <a:xfrm>
              <a:off x="2653" y="3324"/>
              <a:ext cx="1814" cy="824"/>
            </a:xfrm>
            <a:custGeom>
              <a:avLst/>
              <a:gdLst>
                <a:gd name="T0" fmla="*/ 0 w 1814"/>
                <a:gd name="T1" fmla="*/ 499 h 824"/>
                <a:gd name="T2" fmla="*/ 181 w 1814"/>
                <a:gd name="T3" fmla="*/ 0 h 824"/>
                <a:gd name="T4" fmla="*/ 499 w 1814"/>
                <a:gd name="T5" fmla="*/ 499 h 824"/>
                <a:gd name="T6" fmla="*/ 953 w 1814"/>
                <a:gd name="T7" fmla="*/ 771 h 824"/>
                <a:gd name="T8" fmla="*/ 1814 w 1814"/>
                <a:gd name="T9" fmla="*/ 817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14"/>
                <a:gd name="T16" fmla="*/ 0 h 824"/>
                <a:gd name="T17" fmla="*/ 1814 w 1814"/>
                <a:gd name="T18" fmla="*/ 824 h 8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14" h="824">
                  <a:moveTo>
                    <a:pt x="0" y="499"/>
                  </a:moveTo>
                  <a:cubicBezTo>
                    <a:pt x="49" y="249"/>
                    <a:pt x="98" y="0"/>
                    <a:pt x="181" y="0"/>
                  </a:cubicBezTo>
                  <a:cubicBezTo>
                    <a:pt x="264" y="0"/>
                    <a:pt x="370" y="371"/>
                    <a:pt x="499" y="499"/>
                  </a:cubicBezTo>
                  <a:cubicBezTo>
                    <a:pt x="628" y="627"/>
                    <a:pt x="734" y="718"/>
                    <a:pt x="953" y="771"/>
                  </a:cubicBezTo>
                  <a:cubicBezTo>
                    <a:pt x="1172" y="824"/>
                    <a:pt x="1493" y="820"/>
                    <a:pt x="1814" y="817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1" name="Text Box 766"/>
            <p:cNvSpPr txBox="1">
              <a:spLocks noChangeArrowheads="1"/>
            </p:cNvSpPr>
            <p:nvPr/>
          </p:nvSpPr>
          <p:spPr bwMode="auto">
            <a:xfrm>
              <a:off x="2154" y="3067"/>
              <a:ext cx="11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Electrical potential</a:t>
              </a:r>
            </a:p>
          </p:txBody>
        </p:sp>
        <p:sp>
          <p:nvSpPr>
            <p:cNvPr id="16412" name="Line 770"/>
            <p:cNvSpPr>
              <a:spLocks noChangeShapeType="1"/>
            </p:cNvSpPr>
            <p:nvPr/>
          </p:nvSpPr>
          <p:spPr bwMode="auto">
            <a:xfrm rot="-5400000">
              <a:off x="3265" y="3755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3" name="Text Box 772"/>
            <p:cNvSpPr txBox="1">
              <a:spLocks noChangeArrowheads="1"/>
            </p:cNvSpPr>
            <p:nvPr/>
          </p:nvSpPr>
          <p:spPr bwMode="auto">
            <a:xfrm>
              <a:off x="4546" y="3286"/>
              <a:ext cx="1109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400">
                  <a:solidFill>
                    <a:schemeClr val="tx1"/>
                  </a:solidFill>
                  <a:latin typeface="Arial" charset="0"/>
                </a:rPr>
                <a:t>Any photo-electrons</a:t>
              </a:r>
            </a:p>
            <a:p>
              <a:pPr algn="l"/>
              <a:r>
                <a:rPr lang="es-ES" sz="1400">
                  <a:solidFill>
                    <a:schemeClr val="tx1"/>
                  </a:solidFill>
                  <a:latin typeface="Arial" charset="0"/>
                </a:rPr>
                <a:t>generated here</a:t>
              </a:r>
            </a:p>
            <a:p>
              <a:pPr algn="l"/>
              <a:r>
                <a:rPr lang="es-ES" sz="1400">
                  <a:solidFill>
                    <a:schemeClr val="tx1"/>
                  </a:solidFill>
                  <a:latin typeface="Arial" charset="0"/>
                </a:rPr>
                <a:t>are lost </a:t>
              </a:r>
            </a:p>
          </p:txBody>
        </p:sp>
        <p:sp>
          <p:nvSpPr>
            <p:cNvPr id="16414" name="Line 773"/>
            <p:cNvSpPr>
              <a:spLocks noChangeShapeType="1"/>
            </p:cNvSpPr>
            <p:nvPr/>
          </p:nvSpPr>
          <p:spPr bwMode="auto">
            <a:xfrm flipH="1">
              <a:off x="4286" y="3566"/>
              <a:ext cx="27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415" name="Text Box 775"/>
            <p:cNvSpPr txBox="1">
              <a:spLocks noChangeArrowheads="1"/>
            </p:cNvSpPr>
            <p:nvPr/>
          </p:nvSpPr>
          <p:spPr bwMode="auto">
            <a:xfrm>
              <a:off x="3696" y="3154"/>
              <a:ext cx="7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</a:rPr>
                <a:t>“field-free”</a:t>
              </a:r>
            </a:p>
          </p:txBody>
        </p:sp>
        <p:grpSp>
          <p:nvGrpSpPr>
            <p:cNvPr id="8" name="Group 893"/>
            <p:cNvGrpSpPr>
              <a:grpSpLocks/>
            </p:cNvGrpSpPr>
            <p:nvPr/>
          </p:nvGrpSpPr>
          <p:grpSpPr bwMode="auto">
            <a:xfrm rot="-969870">
              <a:off x="4059" y="3860"/>
              <a:ext cx="726" cy="141"/>
              <a:chOff x="2606" y="2771"/>
              <a:chExt cx="726" cy="141"/>
            </a:xfrm>
          </p:grpSpPr>
          <p:sp>
            <p:nvSpPr>
              <p:cNvPr id="16428" name="Rectangle 786"/>
              <p:cNvSpPr>
                <a:spLocks noChangeArrowheads="1"/>
              </p:cNvSpPr>
              <p:nvPr/>
            </p:nvSpPr>
            <p:spPr bwMode="auto">
              <a:xfrm rot="1276994" flipH="1">
                <a:off x="2606" y="2810"/>
                <a:ext cx="726" cy="8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en-US"/>
              </a:p>
            </p:txBody>
          </p:sp>
          <p:grpSp>
            <p:nvGrpSpPr>
              <p:cNvPr id="9" name="Group 787"/>
              <p:cNvGrpSpPr>
                <a:grpSpLocks/>
              </p:cNvGrpSpPr>
              <p:nvPr/>
            </p:nvGrpSpPr>
            <p:grpSpPr bwMode="auto">
              <a:xfrm rot="1276994" flipH="1">
                <a:off x="2752" y="2860"/>
                <a:ext cx="576" cy="52"/>
                <a:chOff x="1712" y="1018"/>
                <a:chExt cx="685" cy="29"/>
              </a:xfrm>
            </p:grpSpPr>
            <p:sp>
              <p:nvSpPr>
                <p:cNvPr id="16431" name="Line 788"/>
                <p:cNvSpPr>
                  <a:spLocks noChangeShapeType="1"/>
                </p:cNvSpPr>
                <p:nvPr/>
              </p:nvSpPr>
              <p:spPr bwMode="auto">
                <a:xfrm flipV="1">
                  <a:off x="171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2" name="Line 789"/>
                <p:cNvSpPr>
                  <a:spLocks noChangeShapeType="1"/>
                </p:cNvSpPr>
                <p:nvPr/>
              </p:nvSpPr>
              <p:spPr bwMode="auto">
                <a:xfrm flipV="1">
                  <a:off x="171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3" name="Line 790"/>
                <p:cNvSpPr>
                  <a:spLocks noChangeShapeType="1"/>
                </p:cNvSpPr>
                <p:nvPr/>
              </p:nvSpPr>
              <p:spPr bwMode="auto">
                <a:xfrm>
                  <a:off x="1725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4" name="Line 791"/>
                <p:cNvSpPr>
                  <a:spLocks noChangeShapeType="1"/>
                </p:cNvSpPr>
                <p:nvPr/>
              </p:nvSpPr>
              <p:spPr bwMode="auto">
                <a:xfrm>
                  <a:off x="173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5" name="Line 792"/>
                <p:cNvSpPr>
                  <a:spLocks noChangeShapeType="1"/>
                </p:cNvSpPr>
                <p:nvPr/>
              </p:nvSpPr>
              <p:spPr bwMode="auto">
                <a:xfrm>
                  <a:off x="174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6" name="Line 793"/>
                <p:cNvSpPr>
                  <a:spLocks noChangeShapeType="1"/>
                </p:cNvSpPr>
                <p:nvPr/>
              </p:nvSpPr>
              <p:spPr bwMode="auto">
                <a:xfrm>
                  <a:off x="1746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7" name="Line 794"/>
                <p:cNvSpPr>
                  <a:spLocks noChangeShapeType="1"/>
                </p:cNvSpPr>
                <p:nvPr/>
              </p:nvSpPr>
              <p:spPr bwMode="auto">
                <a:xfrm>
                  <a:off x="1753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8" name="Line 795"/>
                <p:cNvSpPr>
                  <a:spLocks noChangeShapeType="1"/>
                </p:cNvSpPr>
                <p:nvPr/>
              </p:nvSpPr>
              <p:spPr bwMode="auto">
                <a:xfrm>
                  <a:off x="1759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39" name="Line 796"/>
                <p:cNvSpPr>
                  <a:spLocks noChangeShapeType="1"/>
                </p:cNvSpPr>
                <p:nvPr/>
              </p:nvSpPr>
              <p:spPr bwMode="auto">
                <a:xfrm flipV="1">
                  <a:off x="1768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0" name="Line 797"/>
                <p:cNvSpPr>
                  <a:spLocks noChangeShapeType="1"/>
                </p:cNvSpPr>
                <p:nvPr/>
              </p:nvSpPr>
              <p:spPr bwMode="auto">
                <a:xfrm flipV="1">
                  <a:off x="177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1" name="Line 798"/>
                <p:cNvSpPr>
                  <a:spLocks noChangeShapeType="1"/>
                </p:cNvSpPr>
                <p:nvPr/>
              </p:nvSpPr>
              <p:spPr bwMode="auto">
                <a:xfrm flipV="1">
                  <a:off x="178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2" name="Line 799"/>
                <p:cNvSpPr>
                  <a:spLocks noChangeShapeType="1"/>
                </p:cNvSpPr>
                <p:nvPr/>
              </p:nvSpPr>
              <p:spPr bwMode="auto">
                <a:xfrm flipV="1">
                  <a:off x="1787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3" name="Line 800"/>
                <p:cNvSpPr>
                  <a:spLocks noChangeShapeType="1"/>
                </p:cNvSpPr>
                <p:nvPr/>
              </p:nvSpPr>
              <p:spPr bwMode="auto">
                <a:xfrm>
                  <a:off x="1793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4" name="Line 801"/>
                <p:cNvSpPr>
                  <a:spLocks noChangeShapeType="1"/>
                </p:cNvSpPr>
                <p:nvPr/>
              </p:nvSpPr>
              <p:spPr bwMode="auto">
                <a:xfrm>
                  <a:off x="1802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5" name="Line 802"/>
                <p:cNvSpPr>
                  <a:spLocks noChangeShapeType="1"/>
                </p:cNvSpPr>
                <p:nvPr/>
              </p:nvSpPr>
              <p:spPr bwMode="auto">
                <a:xfrm>
                  <a:off x="180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6" name="Line 803"/>
                <p:cNvSpPr>
                  <a:spLocks noChangeShapeType="1"/>
                </p:cNvSpPr>
                <p:nvPr/>
              </p:nvSpPr>
              <p:spPr bwMode="auto">
                <a:xfrm>
                  <a:off x="181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7" name="Line 804"/>
                <p:cNvSpPr>
                  <a:spLocks noChangeShapeType="1"/>
                </p:cNvSpPr>
                <p:nvPr/>
              </p:nvSpPr>
              <p:spPr bwMode="auto">
                <a:xfrm>
                  <a:off x="1821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8" name="Line 805"/>
                <p:cNvSpPr>
                  <a:spLocks noChangeShapeType="1"/>
                </p:cNvSpPr>
                <p:nvPr/>
              </p:nvSpPr>
              <p:spPr bwMode="auto">
                <a:xfrm>
                  <a:off x="1828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49" name="Line 806"/>
                <p:cNvSpPr>
                  <a:spLocks noChangeShapeType="1"/>
                </p:cNvSpPr>
                <p:nvPr/>
              </p:nvSpPr>
              <p:spPr bwMode="auto">
                <a:xfrm flipV="1">
                  <a:off x="1836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0" name="Line 807"/>
                <p:cNvSpPr>
                  <a:spLocks noChangeShapeType="1"/>
                </p:cNvSpPr>
                <p:nvPr/>
              </p:nvSpPr>
              <p:spPr bwMode="auto">
                <a:xfrm flipV="1">
                  <a:off x="184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1" name="Line 808"/>
                <p:cNvSpPr>
                  <a:spLocks noChangeShapeType="1"/>
                </p:cNvSpPr>
                <p:nvPr/>
              </p:nvSpPr>
              <p:spPr bwMode="auto">
                <a:xfrm flipV="1">
                  <a:off x="184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2" name="Line 809"/>
                <p:cNvSpPr>
                  <a:spLocks noChangeShapeType="1"/>
                </p:cNvSpPr>
                <p:nvPr/>
              </p:nvSpPr>
              <p:spPr bwMode="auto">
                <a:xfrm flipV="1">
                  <a:off x="185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3" name="Line 810"/>
                <p:cNvSpPr>
                  <a:spLocks noChangeShapeType="1"/>
                </p:cNvSpPr>
                <p:nvPr/>
              </p:nvSpPr>
              <p:spPr bwMode="auto">
                <a:xfrm>
                  <a:off x="1862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4" name="Line 811"/>
                <p:cNvSpPr>
                  <a:spLocks noChangeShapeType="1"/>
                </p:cNvSpPr>
                <p:nvPr/>
              </p:nvSpPr>
              <p:spPr bwMode="auto">
                <a:xfrm>
                  <a:off x="1870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5" name="Line 812"/>
                <p:cNvSpPr>
                  <a:spLocks noChangeShapeType="1"/>
                </p:cNvSpPr>
                <p:nvPr/>
              </p:nvSpPr>
              <p:spPr bwMode="auto">
                <a:xfrm>
                  <a:off x="1877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6" name="Line 813"/>
                <p:cNvSpPr>
                  <a:spLocks noChangeShapeType="1"/>
                </p:cNvSpPr>
                <p:nvPr/>
              </p:nvSpPr>
              <p:spPr bwMode="auto">
                <a:xfrm>
                  <a:off x="1883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7" name="Line 814"/>
                <p:cNvSpPr>
                  <a:spLocks noChangeShapeType="1"/>
                </p:cNvSpPr>
                <p:nvPr/>
              </p:nvSpPr>
              <p:spPr bwMode="auto">
                <a:xfrm>
                  <a:off x="1890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8" name="Line 815"/>
                <p:cNvSpPr>
                  <a:spLocks noChangeShapeType="1"/>
                </p:cNvSpPr>
                <p:nvPr/>
              </p:nvSpPr>
              <p:spPr bwMode="auto">
                <a:xfrm>
                  <a:off x="1896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59" name="Line 816"/>
                <p:cNvSpPr>
                  <a:spLocks noChangeShapeType="1"/>
                </p:cNvSpPr>
                <p:nvPr/>
              </p:nvSpPr>
              <p:spPr bwMode="auto">
                <a:xfrm flipV="1">
                  <a:off x="1905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0" name="Line 817"/>
                <p:cNvSpPr>
                  <a:spLocks noChangeShapeType="1"/>
                </p:cNvSpPr>
                <p:nvPr/>
              </p:nvSpPr>
              <p:spPr bwMode="auto">
                <a:xfrm flipV="1">
                  <a:off x="1911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1" name="Line 818"/>
                <p:cNvSpPr>
                  <a:spLocks noChangeShapeType="1"/>
                </p:cNvSpPr>
                <p:nvPr/>
              </p:nvSpPr>
              <p:spPr bwMode="auto">
                <a:xfrm flipV="1">
                  <a:off x="191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2" name="Line 819"/>
                <p:cNvSpPr>
                  <a:spLocks noChangeShapeType="1"/>
                </p:cNvSpPr>
                <p:nvPr/>
              </p:nvSpPr>
              <p:spPr bwMode="auto">
                <a:xfrm flipV="1">
                  <a:off x="192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3" name="Line 820"/>
                <p:cNvSpPr>
                  <a:spLocks noChangeShapeType="1"/>
                </p:cNvSpPr>
                <p:nvPr/>
              </p:nvSpPr>
              <p:spPr bwMode="auto">
                <a:xfrm>
                  <a:off x="1930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4" name="Line 821"/>
                <p:cNvSpPr>
                  <a:spLocks noChangeShapeType="1"/>
                </p:cNvSpPr>
                <p:nvPr/>
              </p:nvSpPr>
              <p:spPr bwMode="auto">
                <a:xfrm>
                  <a:off x="193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5" name="Line 822"/>
                <p:cNvSpPr>
                  <a:spLocks noChangeShapeType="1"/>
                </p:cNvSpPr>
                <p:nvPr/>
              </p:nvSpPr>
              <p:spPr bwMode="auto">
                <a:xfrm>
                  <a:off x="1945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6" name="Line 823"/>
                <p:cNvSpPr>
                  <a:spLocks noChangeShapeType="1"/>
                </p:cNvSpPr>
                <p:nvPr/>
              </p:nvSpPr>
              <p:spPr bwMode="auto">
                <a:xfrm>
                  <a:off x="195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7" name="Line 824"/>
                <p:cNvSpPr>
                  <a:spLocks noChangeShapeType="1"/>
                </p:cNvSpPr>
                <p:nvPr/>
              </p:nvSpPr>
              <p:spPr bwMode="auto">
                <a:xfrm>
                  <a:off x="1958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8" name="Line 825"/>
                <p:cNvSpPr>
                  <a:spLocks noChangeShapeType="1"/>
                </p:cNvSpPr>
                <p:nvPr/>
              </p:nvSpPr>
              <p:spPr bwMode="auto">
                <a:xfrm>
                  <a:off x="1965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69" name="Line 826"/>
                <p:cNvSpPr>
                  <a:spLocks noChangeShapeType="1"/>
                </p:cNvSpPr>
                <p:nvPr/>
              </p:nvSpPr>
              <p:spPr bwMode="auto">
                <a:xfrm flipV="1">
                  <a:off x="1973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0" name="Line 827"/>
                <p:cNvSpPr>
                  <a:spLocks noChangeShapeType="1"/>
                </p:cNvSpPr>
                <p:nvPr/>
              </p:nvSpPr>
              <p:spPr bwMode="auto">
                <a:xfrm flipV="1">
                  <a:off x="1980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1" name="Line 828"/>
                <p:cNvSpPr>
                  <a:spLocks noChangeShapeType="1"/>
                </p:cNvSpPr>
                <p:nvPr/>
              </p:nvSpPr>
              <p:spPr bwMode="auto">
                <a:xfrm flipV="1">
                  <a:off x="1986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2" name="Line 829"/>
                <p:cNvSpPr>
                  <a:spLocks noChangeShapeType="1"/>
                </p:cNvSpPr>
                <p:nvPr/>
              </p:nvSpPr>
              <p:spPr bwMode="auto">
                <a:xfrm flipV="1">
                  <a:off x="1992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3" name="Line 830"/>
                <p:cNvSpPr>
                  <a:spLocks noChangeShapeType="1"/>
                </p:cNvSpPr>
                <p:nvPr/>
              </p:nvSpPr>
              <p:spPr bwMode="auto">
                <a:xfrm>
                  <a:off x="1999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4" name="Line 831"/>
                <p:cNvSpPr>
                  <a:spLocks noChangeShapeType="1"/>
                </p:cNvSpPr>
                <p:nvPr/>
              </p:nvSpPr>
              <p:spPr bwMode="auto">
                <a:xfrm>
                  <a:off x="2007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5" name="Line 832"/>
                <p:cNvSpPr>
                  <a:spLocks noChangeShapeType="1"/>
                </p:cNvSpPr>
                <p:nvPr/>
              </p:nvSpPr>
              <p:spPr bwMode="auto">
                <a:xfrm>
                  <a:off x="2014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6" name="Line 833"/>
                <p:cNvSpPr>
                  <a:spLocks noChangeShapeType="1"/>
                </p:cNvSpPr>
                <p:nvPr/>
              </p:nvSpPr>
              <p:spPr bwMode="auto">
                <a:xfrm>
                  <a:off x="2020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7" name="Line 834"/>
                <p:cNvSpPr>
                  <a:spLocks noChangeShapeType="1"/>
                </p:cNvSpPr>
                <p:nvPr/>
              </p:nvSpPr>
              <p:spPr bwMode="auto">
                <a:xfrm>
                  <a:off x="2027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8" name="Line 835"/>
                <p:cNvSpPr>
                  <a:spLocks noChangeShapeType="1"/>
                </p:cNvSpPr>
                <p:nvPr/>
              </p:nvSpPr>
              <p:spPr bwMode="auto">
                <a:xfrm>
                  <a:off x="2033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79" name="Line 836"/>
                <p:cNvSpPr>
                  <a:spLocks noChangeShapeType="1"/>
                </p:cNvSpPr>
                <p:nvPr/>
              </p:nvSpPr>
              <p:spPr bwMode="auto">
                <a:xfrm flipV="1">
                  <a:off x="2042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0" name="Line 837"/>
                <p:cNvSpPr>
                  <a:spLocks noChangeShapeType="1"/>
                </p:cNvSpPr>
                <p:nvPr/>
              </p:nvSpPr>
              <p:spPr bwMode="auto">
                <a:xfrm flipV="1">
                  <a:off x="2048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1" name="Line 838"/>
                <p:cNvSpPr>
                  <a:spLocks noChangeShapeType="1"/>
                </p:cNvSpPr>
                <p:nvPr/>
              </p:nvSpPr>
              <p:spPr bwMode="auto">
                <a:xfrm flipV="1">
                  <a:off x="2055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2" name="Line 839"/>
                <p:cNvSpPr>
                  <a:spLocks noChangeShapeType="1"/>
                </p:cNvSpPr>
                <p:nvPr/>
              </p:nvSpPr>
              <p:spPr bwMode="auto">
                <a:xfrm flipV="1">
                  <a:off x="2061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3" name="Line 840"/>
                <p:cNvSpPr>
                  <a:spLocks noChangeShapeType="1"/>
                </p:cNvSpPr>
                <p:nvPr/>
              </p:nvSpPr>
              <p:spPr bwMode="auto">
                <a:xfrm>
                  <a:off x="2067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4" name="Line 841"/>
                <p:cNvSpPr>
                  <a:spLocks noChangeShapeType="1"/>
                </p:cNvSpPr>
                <p:nvPr/>
              </p:nvSpPr>
              <p:spPr bwMode="auto">
                <a:xfrm>
                  <a:off x="207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5" name="Line 842"/>
                <p:cNvSpPr>
                  <a:spLocks noChangeShapeType="1"/>
                </p:cNvSpPr>
                <p:nvPr/>
              </p:nvSpPr>
              <p:spPr bwMode="auto">
                <a:xfrm>
                  <a:off x="208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6" name="Line 843"/>
                <p:cNvSpPr>
                  <a:spLocks noChangeShapeType="1"/>
                </p:cNvSpPr>
                <p:nvPr/>
              </p:nvSpPr>
              <p:spPr bwMode="auto">
                <a:xfrm>
                  <a:off x="2089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7" name="Line 844"/>
                <p:cNvSpPr>
                  <a:spLocks noChangeShapeType="1"/>
                </p:cNvSpPr>
                <p:nvPr/>
              </p:nvSpPr>
              <p:spPr bwMode="auto">
                <a:xfrm>
                  <a:off x="2095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8" name="Line 845"/>
                <p:cNvSpPr>
                  <a:spLocks noChangeShapeType="1"/>
                </p:cNvSpPr>
                <p:nvPr/>
              </p:nvSpPr>
              <p:spPr bwMode="auto">
                <a:xfrm>
                  <a:off x="2102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89" name="Line 846"/>
                <p:cNvSpPr>
                  <a:spLocks noChangeShapeType="1"/>
                </p:cNvSpPr>
                <p:nvPr/>
              </p:nvSpPr>
              <p:spPr bwMode="auto">
                <a:xfrm flipV="1">
                  <a:off x="2110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0" name="Line 847"/>
                <p:cNvSpPr>
                  <a:spLocks noChangeShapeType="1"/>
                </p:cNvSpPr>
                <p:nvPr/>
              </p:nvSpPr>
              <p:spPr bwMode="auto">
                <a:xfrm flipV="1">
                  <a:off x="2117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1" name="Line 848"/>
                <p:cNvSpPr>
                  <a:spLocks noChangeShapeType="1"/>
                </p:cNvSpPr>
                <p:nvPr/>
              </p:nvSpPr>
              <p:spPr bwMode="auto">
                <a:xfrm flipV="1">
                  <a:off x="2123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2" name="Line 849"/>
                <p:cNvSpPr>
                  <a:spLocks noChangeShapeType="1"/>
                </p:cNvSpPr>
                <p:nvPr/>
              </p:nvSpPr>
              <p:spPr bwMode="auto">
                <a:xfrm flipV="1">
                  <a:off x="2129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3" name="Line 850"/>
                <p:cNvSpPr>
                  <a:spLocks noChangeShapeType="1"/>
                </p:cNvSpPr>
                <p:nvPr/>
              </p:nvSpPr>
              <p:spPr bwMode="auto">
                <a:xfrm>
                  <a:off x="2136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4" name="Line 851"/>
                <p:cNvSpPr>
                  <a:spLocks noChangeShapeType="1"/>
                </p:cNvSpPr>
                <p:nvPr/>
              </p:nvSpPr>
              <p:spPr bwMode="auto">
                <a:xfrm>
                  <a:off x="2144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5" name="Line 852"/>
                <p:cNvSpPr>
                  <a:spLocks noChangeShapeType="1"/>
                </p:cNvSpPr>
                <p:nvPr/>
              </p:nvSpPr>
              <p:spPr bwMode="auto">
                <a:xfrm>
                  <a:off x="215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6" name="Line 853"/>
                <p:cNvSpPr>
                  <a:spLocks noChangeShapeType="1"/>
                </p:cNvSpPr>
                <p:nvPr/>
              </p:nvSpPr>
              <p:spPr bwMode="auto">
                <a:xfrm>
                  <a:off x="2157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7" name="Line 854"/>
                <p:cNvSpPr>
                  <a:spLocks noChangeShapeType="1"/>
                </p:cNvSpPr>
                <p:nvPr/>
              </p:nvSpPr>
              <p:spPr bwMode="auto">
                <a:xfrm>
                  <a:off x="2164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8" name="Line 855"/>
                <p:cNvSpPr>
                  <a:spLocks noChangeShapeType="1"/>
                </p:cNvSpPr>
                <p:nvPr/>
              </p:nvSpPr>
              <p:spPr bwMode="auto">
                <a:xfrm>
                  <a:off x="2170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499" name="Line 856"/>
                <p:cNvSpPr>
                  <a:spLocks noChangeShapeType="1"/>
                </p:cNvSpPr>
                <p:nvPr/>
              </p:nvSpPr>
              <p:spPr bwMode="auto">
                <a:xfrm flipV="1">
                  <a:off x="2179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0" name="Line 857"/>
                <p:cNvSpPr>
                  <a:spLocks noChangeShapeType="1"/>
                </p:cNvSpPr>
                <p:nvPr/>
              </p:nvSpPr>
              <p:spPr bwMode="auto">
                <a:xfrm flipV="1">
                  <a:off x="218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1" name="Line 858"/>
                <p:cNvSpPr>
                  <a:spLocks noChangeShapeType="1"/>
                </p:cNvSpPr>
                <p:nvPr/>
              </p:nvSpPr>
              <p:spPr bwMode="auto">
                <a:xfrm flipV="1">
                  <a:off x="2191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2" name="Line 859"/>
                <p:cNvSpPr>
                  <a:spLocks noChangeShapeType="1"/>
                </p:cNvSpPr>
                <p:nvPr/>
              </p:nvSpPr>
              <p:spPr bwMode="auto">
                <a:xfrm flipV="1">
                  <a:off x="2198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3" name="Line 860"/>
                <p:cNvSpPr>
                  <a:spLocks noChangeShapeType="1"/>
                </p:cNvSpPr>
                <p:nvPr/>
              </p:nvSpPr>
              <p:spPr bwMode="auto">
                <a:xfrm>
                  <a:off x="2204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4" name="Line 861"/>
                <p:cNvSpPr>
                  <a:spLocks noChangeShapeType="1"/>
                </p:cNvSpPr>
                <p:nvPr/>
              </p:nvSpPr>
              <p:spPr bwMode="auto">
                <a:xfrm>
                  <a:off x="2213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5" name="Line 862"/>
                <p:cNvSpPr>
                  <a:spLocks noChangeShapeType="1"/>
                </p:cNvSpPr>
                <p:nvPr/>
              </p:nvSpPr>
              <p:spPr bwMode="auto">
                <a:xfrm>
                  <a:off x="221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6" name="Line 863"/>
                <p:cNvSpPr>
                  <a:spLocks noChangeShapeType="1"/>
                </p:cNvSpPr>
                <p:nvPr/>
              </p:nvSpPr>
              <p:spPr bwMode="auto">
                <a:xfrm>
                  <a:off x="2226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7" name="Line 864"/>
                <p:cNvSpPr>
                  <a:spLocks noChangeShapeType="1"/>
                </p:cNvSpPr>
                <p:nvPr/>
              </p:nvSpPr>
              <p:spPr bwMode="auto">
                <a:xfrm>
                  <a:off x="2232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8" name="Line 865"/>
                <p:cNvSpPr>
                  <a:spLocks noChangeShapeType="1"/>
                </p:cNvSpPr>
                <p:nvPr/>
              </p:nvSpPr>
              <p:spPr bwMode="auto">
                <a:xfrm>
                  <a:off x="2239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09" name="Line 866"/>
                <p:cNvSpPr>
                  <a:spLocks noChangeShapeType="1"/>
                </p:cNvSpPr>
                <p:nvPr/>
              </p:nvSpPr>
              <p:spPr bwMode="auto">
                <a:xfrm flipV="1">
                  <a:off x="2247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0" name="Line 867"/>
                <p:cNvSpPr>
                  <a:spLocks noChangeShapeType="1"/>
                </p:cNvSpPr>
                <p:nvPr/>
              </p:nvSpPr>
              <p:spPr bwMode="auto">
                <a:xfrm flipV="1">
                  <a:off x="2254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1" name="Line 868"/>
                <p:cNvSpPr>
                  <a:spLocks noChangeShapeType="1"/>
                </p:cNvSpPr>
                <p:nvPr/>
              </p:nvSpPr>
              <p:spPr bwMode="auto">
                <a:xfrm flipV="1">
                  <a:off x="226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2" name="Line 869"/>
                <p:cNvSpPr>
                  <a:spLocks noChangeShapeType="1"/>
                </p:cNvSpPr>
                <p:nvPr/>
              </p:nvSpPr>
              <p:spPr bwMode="auto">
                <a:xfrm flipV="1">
                  <a:off x="2266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3" name="Line 870"/>
                <p:cNvSpPr>
                  <a:spLocks noChangeShapeType="1"/>
                </p:cNvSpPr>
                <p:nvPr/>
              </p:nvSpPr>
              <p:spPr bwMode="auto">
                <a:xfrm>
                  <a:off x="2273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4" name="Line 871"/>
                <p:cNvSpPr>
                  <a:spLocks noChangeShapeType="1"/>
                </p:cNvSpPr>
                <p:nvPr/>
              </p:nvSpPr>
              <p:spPr bwMode="auto">
                <a:xfrm>
                  <a:off x="2281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5" name="Line 872"/>
                <p:cNvSpPr>
                  <a:spLocks noChangeShapeType="1"/>
                </p:cNvSpPr>
                <p:nvPr/>
              </p:nvSpPr>
              <p:spPr bwMode="auto">
                <a:xfrm>
                  <a:off x="228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6" name="Line 873"/>
                <p:cNvSpPr>
                  <a:spLocks noChangeShapeType="1"/>
                </p:cNvSpPr>
                <p:nvPr/>
              </p:nvSpPr>
              <p:spPr bwMode="auto">
                <a:xfrm>
                  <a:off x="229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7" name="Line 874"/>
                <p:cNvSpPr>
                  <a:spLocks noChangeShapeType="1"/>
                </p:cNvSpPr>
                <p:nvPr/>
              </p:nvSpPr>
              <p:spPr bwMode="auto">
                <a:xfrm>
                  <a:off x="2301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8" name="Line 875"/>
                <p:cNvSpPr>
                  <a:spLocks noChangeShapeType="1"/>
                </p:cNvSpPr>
                <p:nvPr/>
              </p:nvSpPr>
              <p:spPr bwMode="auto">
                <a:xfrm>
                  <a:off x="2307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19" name="Line 876"/>
                <p:cNvSpPr>
                  <a:spLocks noChangeShapeType="1"/>
                </p:cNvSpPr>
                <p:nvPr/>
              </p:nvSpPr>
              <p:spPr bwMode="auto">
                <a:xfrm flipV="1">
                  <a:off x="2316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0" name="Line 877"/>
                <p:cNvSpPr>
                  <a:spLocks noChangeShapeType="1"/>
                </p:cNvSpPr>
                <p:nvPr/>
              </p:nvSpPr>
              <p:spPr bwMode="auto">
                <a:xfrm flipV="1">
                  <a:off x="232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1" name="Line 878"/>
                <p:cNvSpPr>
                  <a:spLocks noChangeShapeType="1"/>
                </p:cNvSpPr>
                <p:nvPr/>
              </p:nvSpPr>
              <p:spPr bwMode="auto">
                <a:xfrm flipV="1">
                  <a:off x="232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2" name="Line 879"/>
                <p:cNvSpPr>
                  <a:spLocks noChangeShapeType="1"/>
                </p:cNvSpPr>
                <p:nvPr/>
              </p:nvSpPr>
              <p:spPr bwMode="auto">
                <a:xfrm flipV="1">
                  <a:off x="2335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3" name="Line 880"/>
                <p:cNvSpPr>
                  <a:spLocks noChangeShapeType="1"/>
                </p:cNvSpPr>
                <p:nvPr/>
              </p:nvSpPr>
              <p:spPr bwMode="auto">
                <a:xfrm>
                  <a:off x="2341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4" name="Line 881"/>
                <p:cNvSpPr>
                  <a:spLocks noChangeShapeType="1"/>
                </p:cNvSpPr>
                <p:nvPr/>
              </p:nvSpPr>
              <p:spPr bwMode="auto">
                <a:xfrm>
                  <a:off x="2350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5" name="Line 882"/>
                <p:cNvSpPr>
                  <a:spLocks noChangeShapeType="1"/>
                </p:cNvSpPr>
                <p:nvPr/>
              </p:nvSpPr>
              <p:spPr bwMode="auto">
                <a:xfrm>
                  <a:off x="2356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6" name="Line 883"/>
                <p:cNvSpPr>
                  <a:spLocks noChangeShapeType="1"/>
                </p:cNvSpPr>
                <p:nvPr/>
              </p:nvSpPr>
              <p:spPr bwMode="auto">
                <a:xfrm>
                  <a:off x="236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7" name="Line 884"/>
                <p:cNvSpPr>
                  <a:spLocks noChangeShapeType="1"/>
                </p:cNvSpPr>
                <p:nvPr/>
              </p:nvSpPr>
              <p:spPr bwMode="auto">
                <a:xfrm>
                  <a:off x="2369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8" name="Line 885"/>
                <p:cNvSpPr>
                  <a:spLocks noChangeShapeType="1"/>
                </p:cNvSpPr>
                <p:nvPr/>
              </p:nvSpPr>
              <p:spPr bwMode="auto">
                <a:xfrm>
                  <a:off x="2376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29" name="Line 886"/>
                <p:cNvSpPr>
                  <a:spLocks noChangeShapeType="1"/>
                </p:cNvSpPr>
                <p:nvPr/>
              </p:nvSpPr>
              <p:spPr bwMode="auto">
                <a:xfrm flipV="1">
                  <a:off x="2384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6530" name="Line 887"/>
                <p:cNvSpPr>
                  <a:spLocks noChangeShapeType="1"/>
                </p:cNvSpPr>
                <p:nvPr/>
              </p:nvSpPr>
              <p:spPr bwMode="auto">
                <a:xfrm flipV="1">
                  <a:off x="2391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6430" name="Line 888"/>
              <p:cNvSpPr>
                <a:spLocks noChangeShapeType="1"/>
              </p:cNvSpPr>
              <p:nvPr/>
            </p:nvSpPr>
            <p:spPr bwMode="auto">
              <a:xfrm rot="1276994" flipH="1">
                <a:off x="2711" y="2771"/>
                <a:ext cx="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6417" name="Freeform 889"/>
            <p:cNvSpPr>
              <a:spLocks/>
            </p:cNvSpPr>
            <p:nvPr/>
          </p:nvSpPr>
          <p:spPr bwMode="auto">
            <a:xfrm rot="-5400000">
              <a:off x="3651" y="3748"/>
              <a:ext cx="499" cy="318"/>
            </a:xfrm>
            <a:custGeom>
              <a:avLst/>
              <a:gdLst>
                <a:gd name="T0" fmla="*/ 181 w 499"/>
                <a:gd name="T1" fmla="*/ 318 h 318"/>
                <a:gd name="T2" fmla="*/ 181 w 499"/>
                <a:gd name="T3" fmla="*/ 227 h 318"/>
                <a:gd name="T4" fmla="*/ 0 w 499"/>
                <a:gd name="T5" fmla="*/ 182 h 318"/>
                <a:gd name="T6" fmla="*/ 136 w 499"/>
                <a:gd name="T7" fmla="*/ 136 h 318"/>
                <a:gd name="T8" fmla="*/ 272 w 499"/>
                <a:gd name="T9" fmla="*/ 0 h 318"/>
                <a:gd name="T10" fmla="*/ 272 w 499"/>
                <a:gd name="T11" fmla="*/ 91 h 318"/>
                <a:gd name="T12" fmla="*/ 499 w 499"/>
                <a:gd name="T13" fmla="*/ 45 h 318"/>
                <a:gd name="T14" fmla="*/ 363 w 499"/>
                <a:gd name="T15" fmla="*/ 136 h 318"/>
                <a:gd name="T16" fmla="*/ 408 w 499"/>
                <a:gd name="T17" fmla="*/ 227 h 3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9"/>
                <a:gd name="T28" fmla="*/ 0 h 318"/>
                <a:gd name="T29" fmla="*/ 499 w 499"/>
                <a:gd name="T30" fmla="*/ 318 h 3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9" h="318">
                  <a:moveTo>
                    <a:pt x="181" y="318"/>
                  </a:moveTo>
                  <a:lnTo>
                    <a:pt x="181" y="227"/>
                  </a:lnTo>
                  <a:lnTo>
                    <a:pt x="0" y="182"/>
                  </a:lnTo>
                  <a:lnTo>
                    <a:pt x="136" y="136"/>
                  </a:lnTo>
                  <a:lnTo>
                    <a:pt x="272" y="0"/>
                  </a:lnTo>
                  <a:lnTo>
                    <a:pt x="272" y="91"/>
                  </a:lnTo>
                  <a:lnTo>
                    <a:pt x="499" y="45"/>
                  </a:lnTo>
                  <a:lnTo>
                    <a:pt x="363" y="136"/>
                  </a:lnTo>
                  <a:lnTo>
                    <a:pt x="408" y="227"/>
                  </a:ln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" name="Group 894"/>
            <p:cNvGrpSpPr>
              <a:grpSpLocks/>
            </p:cNvGrpSpPr>
            <p:nvPr/>
          </p:nvGrpSpPr>
          <p:grpSpPr bwMode="auto">
            <a:xfrm rot="-5400000">
              <a:off x="3878" y="3657"/>
              <a:ext cx="454" cy="272"/>
              <a:chOff x="3878" y="3657"/>
              <a:chExt cx="454" cy="272"/>
            </a:xfrm>
          </p:grpSpPr>
          <p:grpSp>
            <p:nvGrpSpPr>
              <p:cNvPr id="11" name="Group 777"/>
              <p:cNvGrpSpPr>
                <a:grpSpLocks/>
              </p:cNvGrpSpPr>
              <p:nvPr/>
            </p:nvGrpSpPr>
            <p:grpSpPr bwMode="auto">
              <a:xfrm flipV="1">
                <a:off x="3878" y="3747"/>
                <a:ext cx="90" cy="91"/>
                <a:chOff x="567" y="1071"/>
                <a:chExt cx="90" cy="91"/>
              </a:xfrm>
            </p:grpSpPr>
            <p:sp>
              <p:nvSpPr>
                <p:cNvPr id="16426" name="Oval 778"/>
                <p:cNvSpPr>
                  <a:spLocks noChangeArrowheads="1"/>
                </p:cNvSpPr>
                <p:nvPr/>
              </p:nvSpPr>
              <p:spPr bwMode="auto">
                <a:xfrm>
                  <a:off x="567" y="1071"/>
                  <a:ext cx="90" cy="91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/>
                  <a:endParaRPr lang="en-US"/>
                </a:p>
              </p:txBody>
            </p:sp>
            <p:sp>
              <p:nvSpPr>
                <p:cNvPr id="16427" name="Line 779"/>
                <p:cNvSpPr>
                  <a:spLocks noChangeShapeType="1"/>
                </p:cNvSpPr>
                <p:nvPr/>
              </p:nvSpPr>
              <p:spPr bwMode="auto">
                <a:xfrm>
                  <a:off x="567" y="111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2" name="Group 780"/>
              <p:cNvGrpSpPr>
                <a:grpSpLocks/>
              </p:cNvGrpSpPr>
              <p:nvPr/>
            </p:nvGrpSpPr>
            <p:grpSpPr bwMode="auto">
              <a:xfrm flipV="1">
                <a:off x="3969" y="3747"/>
                <a:ext cx="103" cy="91"/>
                <a:chOff x="1008" y="3203"/>
                <a:chExt cx="103" cy="91"/>
              </a:xfrm>
            </p:grpSpPr>
            <p:grpSp>
              <p:nvGrpSpPr>
                <p:cNvPr id="13" name="Group 781"/>
                <p:cNvGrpSpPr>
                  <a:grpSpLocks/>
                </p:cNvGrpSpPr>
                <p:nvPr/>
              </p:nvGrpSpPr>
              <p:grpSpPr bwMode="auto">
                <a:xfrm>
                  <a:off x="1008" y="3203"/>
                  <a:ext cx="103" cy="91"/>
                  <a:chOff x="2181" y="3918"/>
                  <a:chExt cx="64" cy="64"/>
                </a:xfrm>
              </p:grpSpPr>
              <p:sp>
                <p:nvSpPr>
                  <p:cNvPr id="16424" name="Oval 782"/>
                  <p:cNvSpPr>
                    <a:spLocks noChangeArrowheads="1"/>
                  </p:cNvSpPr>
                  <p:nvPr/>
                </p:nvSpPr>
                <p:spPr bwMode="auto">
                  <a:xfrm>
                    <a:off x="2181" y="3918"/>
                    <a:ext cx="64" cy="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/>
                    <a:endParaRPr lang="en-US"/>
                  </a:p>
                </p:txBody>
              </p:sp>
              <p:sp>
                <p:nvSpPr>
                  <p:cNvPr id="16425" name="Line 783"/>
                  <p:cNvSpPr>
                    <a:spLocks noChangeShapeType="1"/>
                  </p:cNvSpPr>
                  <p:nvPr/>
                </p:nvSpPr>
                <p:spPr bwMode="auto">
                  <a:xfrm>
                    <a:off x="2181" y="3950"/>
                    <a:ext cx="6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6423" name="Line 784"/>
                <p:cNvSpPr>
                  <a:spLocks noChangeShapeType="1"/>
                </p:cNvSpPr>
                <p:nvPr/>
              </p:nvSpPr>
              <p:spPr bwMode="auto">
                <a:xfrm>
                  <a:off x="1057" y="3203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6421" name="Freeform 890"/>
              <p:cNvSpPr>
                <a:spLocks/>
              </p:cNvSpPr>
              <p:nvPr/>
            </p:nvSpPr>
            <p:spPr bwMode="auto">
              <a:xfrm>
                <a:off x="4059" y="3657"/>
                <a:ext cx="273" cy="272"/>
              </a:xfrm>
              <a:custGeom>
                <a:avLst/>
                <a:gdLst>
                  <a:gd name="T0" fmla="*/ 0 w 273"/>
                  <a:gd name="T1" fmla="*/ 181 h 272"/>
                  <a:gd name="T2" fmla="*/ 46 w 273"/>
                  <a:gd name="T3" fmla="*/ 227 h 272"/>
                  <a:gd name="T4" fmla="*/ 182 w 273"/>
                  <a:gd name="T5" fmla="*/ 181 h 272"/>
                  <a:gd name="T6" fmla="*/ 91 w 273"/>
                  <a:gd name="T7" fmla="*/ 136 h 272"/>
                  <a:gd name="T8" fmla="*/ 91 w 273"/>
                  <a:gd name="T9" fmla="*/ 272 h 272"/>
                  <a:gd name="T10" fmla="*/ 273 w 273"/>
                  <a:gd name="T11" fmla="*/ 181 h 272"/>
                  <a:gd name="T12" fmla="*/ 273 w 273"/>
                  <a:gd name="T13" fmla="*/ 45 h 272"/>
                  <a:gd name="T14" fmla="*/ 136 w 273"/>
                  <a:gd name="T15" fmla="*/ 91 h 272"/>
                  <a:gd name="T16" fmla="*/ 91 w 273"/>
                  <a:gd name="T17" fmla="*/ 0 h 2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3"/>
                  <a:gd name="T28" fmla="*/ 0 h 272"/>
                  <a:gd name="T29" fmla="*/ 273 w 273"/>
                  <a:gd name="T30" fmla="*/ 272 h 27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3" h="272">
                    <a:moveTo>
                      <a:pt x="0" y="181"/>
                    </a:moveTo>
                    <a:lnTo>
                      <a:pt x="46" y="227"/>
                    </a:lnTo>
                    <a:lnTo>
                      <a:pt x="182" y="181"/>
                    </a:lnTo>
                    <a:lnTo>
                      <a:pt x="91" y="136"/>
                    </a:lnTo>
                    <a:lnTo>
                      <a:pt x="91" y="272"/>
                    </a:lnTo>
                    <a:lnTo>
                      <a:pt x="273" y="181"/>
                    </a:lnTo>
                    <a:lnTo>
                      <a:pt x="273" y="45"/>
                    </a:lnTo>
                    <a:lnTo>
                      <a:pt x="136" y="91"/>
                    </a:lnTo>
                    <a:lnTo>
                      <a:pt x="91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39" name="Rectangle 131"/>
          <p:cNvSpPr>
            <a:spLocks noChangeArrowheads="1"/>
          </p:cNvSpPr>
          <p:nvPr/>
        </p:nvSpPr>
        <p:spPr bwMode="auto">
          <a:xfrm>
            <a:off x="4284663" y="2482850"/>
            <a:ext cx="1150937" cy="13684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3214678" y="214290"/>
            <a:ext cx="338930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latin typeface="Comic Sans MS" pitchFamily="66" charset="0"/>
              </a:rPr>
              <a:t>Thinning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17412" name="Rectangle 3"/>
          <p:cNvSpPr>
            <a:spLocks/>
          </p:cNvSpPr>
          <p:nvPr/>
        </p:nvSpPr>
        <p:spPr bwMode="auto">
          <a:xfrm>
            <a:off x="468313" y="1125538"/>
            <a:ext cx="8424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The solution is to chemically etch away the silicon substrate leaving just the epitaxial layer. 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 rot="10800000">
            <a:off x="2932113" y="2482850"/>
            <a:ext cx="1352550" cy="13684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 rot="32400000">
            <a:off x="2584450" y="2478088"/>
            <a:ext cx="349250" cy="13684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3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s-ES"/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>
            <a:off x="2584450" y="2468563"/>
            <a:ext cx="0" cy="13684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6" name="Line 9"/>
          <p:cNvSpPr>
            <a:spLocks noChangeShapeType="1"/>
          </p:cNvSpPr>
          <p:nvPr/>
        </p:nvSpPr>
        <p:spPr bwMode="auto">
          <a:xfrm rot="-5400000">
            <a:off x="4060825" y="2360613"/>
            <a:ext cx="0" cy="295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417" name="Freeform 10"/>
          <p:cNvSpPr>
            <a:spLocks/>
          </p:cNvSpPr>
          <p:nvPr/>
        </p:nvSpPr>
        <p:spPr bwMode="auto">
          <a:xfrm>
            <a:off x="2584450" y="2468563"/>
            <a:ext cx="2879725" cy="1308100"/>
          </a:xfrm>
          <a:custGeom>
            <a:avLst/>
            <a:gdLst>
              <a:gd name="T0" fmla="*/ 0 w 1814"/>
              <a:gd name="T1" fmla="*/ 1257557199 h 824"/>
              <a:gd name="T2" fmla="*/ 456149151 w 1814"/>
              <a:gd name="T3" fmla="*/ 0 h 824"/>
              <a:gd name="T4" fmla="*/ 1257557233 w 1814"/>
              <a:gd name="T5" fmla="*/ 1257557199 h 824"/>
              <a:gd name="T6" fmla="*/ 2147483647 w 1814"/>
              <a:gd name="T7" fmla="*/ 1943041481 h 824"/>
              <a:gd name="T8" fmla="*/ 2147483647 w 1814"/>
              <a:gd name="T9" fmla="*/ 2058968634 h 8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14"/>
              <a:gd name="T16" fmla="*/ 0 h 824"/>
              <a:gd name="T17" fmla="*/ 1814 w 1814"/>
              <a:gd name="T18" fmla="*/ 824 h 8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14" h="824">
                <a:moveTo>
                  <a:pt x="0" y="499"/>
                </a:moveTo>
                <a:cubicBezTo>
                  <a:pt x="49" y="249"/>
                  <a:pt x="98" y="0"/>
                  <a:pt x="181" y="0"/>
                </a:cubicBezTo>
                <a:cubicBezTo>
                  <a:pt x="264" y="0"/>
                  <a:pt x="370" y="371"/>
                  <a:pt x="499" y="499"/>
                </a:cubicBezTo>
                <a:cubicBezTo>
                  <a:pt x="628" y="627"/>
                  <a:pt x="734" y="718"/>
                  <a:pt x="953" y="771"/>
                </a:cubicBezTo>
                <a:cubicBezTo>
                  <a:pt x="1172" y="824"/>
                  <a:pt x="1493" y="820"/>
                  <a:pt x="1814" y="817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418" name="Text Box 11"/>
          <p:cNvSpPr txBox="1">
            <a:spLocks noChangeArrowheads="1"/>
          </p:cNvSpPr>
          <p:nvPr/>
        </p:nvSpPr>
        <p:spPr bwMode="auto">
          <a:xfrm>
            <a:off x="1792288" y="2060575"/>
            <a:ext cx="1830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Electrical potential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 rot="-5400000">
            <a:off x="3611562" y="317658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" name="Group 132"/>
          <p:cNvGrpSpPr>
            <a:grpSpLocks/>
          </p:cNvGrpSpPr>
          <p:nvPr/>
        </p:nvGrpSpPr>
        <p:grpSpPr bwMode="auto">
          <a:xfrm rot="-1175929">
            <a:off x="4213225" y="3500438"/>
            <a:ext cx="1039813" cy="82550"/>
            <a:chOff x="3436" y="1979"/>
            <a:chExt cx="655" cy="52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 rot="307123" flipH="1">
              <a:off x="3515" y="1979"/>
              <a:ext cx="576" cy="52"/>
              <a:chOff x="1712" y="1018"/>
              <a:chExt cx="685" cy="29"/>
            </a:xfrm>
          </p:grpSpPr>
          <p:sp>
            <p:nvSpPr>
              <p:cNvPr id="17437" name="Line 19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8" name="Line 20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39" name="Line 21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0" name="Line 22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1" name="Line 23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2" name="Line 24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3" name="Line 25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4" name="Line 26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5" name="Line 27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6" name="Line 28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7" name="Line 29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8" name="Line 30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49" name="Line 31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0" name="Line 32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1" name="Line 33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2" name="Line 34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3" name="Line 35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4" name="Line 36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5" name="Line 37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6" name="Line 38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7" name="Line 39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8" name="Line 40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59" name="Line 41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0" name="Line 42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1" name="Line 43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2" name="Line 44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3" name="Line 45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4" name="Line 46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5" name="Line 47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6" name="Line 48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7" name="Line 49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8" name="Line 50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69" name="Line 51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0" name="Line 52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1" name="Line 53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2" name="Line 54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3" name="Line 55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4" name="Line 56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5" name="Line 57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6" name="Line 58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7" name="Line 59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8" name="Line 60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79" name="Line 61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0" name="Line 62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1" name="Line 63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2" name="Line 64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3" name="Line 65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4" name="Line 66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5" name="Line 67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6" name="Line 68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7" name="Line 69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8" name="Line 70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89" name="Line 71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0" name="Line 72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1" name="Line 73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2" name="Line 74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3" name="Line 75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4" name="Line 76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5" name="Line 77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6" name="Line 78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7" name="Line 79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8" name="Line 80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99" name="Line 81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0" name="Line 82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1" name="Line 83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2" name="Line 84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3" name="Line 85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4" name="Line 86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5" name="Line 87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6" name="Line 88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7" name="Line 89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8" name="Line 90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09" name="Line 91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0" name="Line 92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1" name="Line 93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2" name="Line 94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3" name="Line 95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4" name="Line 96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5" name="Line 97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6" name="Line 98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7" name="Line 99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8" name="Line 100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19" name="Line 101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0" name="Line 102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1" name="Line 103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2" name="Line 104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3" name="Line 105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4" name="Line 106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5" name="Line 107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6" name="Line 108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7" name="Line 109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8" name="Line 110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29" name="Line 111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0" name="Line 112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1" name="Line 113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2" name="Line 114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3" name="Line 115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4" name="Line 116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5" name="Line 117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36" name="Line 118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436" name="Line 119"/>
            <p:cNvSpPr>
              <a:spLocks noChangeShapeType="1"/>
            </p:cNvSpPr>
            <p:nvPr/>
          </p:nvSpPr>
          <p:spPr bwMode="auto">
            <a:xfrm rot="307123" flipH="1">
              <a:off x="3436" y="1979"/>
              <a:ext cx="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22"/>
          <p:cNvGrpSpPr>
            <a:grpSpLocks/>
          </p:cNvGrpSpPr>
          <p:nvPr/>
        </p:nvGrpSpPr>
        <p:grpSpPr bwMode="auto">
          <a:xfrm flipV="1">
            <a:off x="3924300" y="3625850"/>
            <a:ext cx="142875" cy="144463"/>
            <a:chOff x="567" y="1071"/>
            <a:chExt cx="90" cy="91"/>
          </a:xfrm>
        </p:grpSpPr>
        <p:sp>
          <p:nvSpPr>
            <p:cNvPr id="17433" name="Oval 123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7434" name="Line 124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125"/>
          <p:cNvGrpSpPr>
            <a:grpSpLocks/>
          </p:cNvGrpSpPr>
          <p:nvPr/>
        </p:nvGrpSpPr>
        <p:grpSpPr bwMode="auto">
          <a:xfrm rot="16200000" flipV="1">
            <a:off x="4059237" y="3635376"/>
            <a:ext cx="163513" cy="144462"/>
            <a:chOff x="1008" y="3203"/>
            <a:chExt cx="103" cy="91"/>
          </a:xfrm>
        </p:grpSpPr>
        <p:grpSp>
          <p:nvGrpSpPr>
            <p:cNvPr id="6" name="Group 126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17431" name="Oval 127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US"/>
              </a:p>
            </p:txBody>
          </p:sp>
          <p:sp>
            <p:nvSpPr>
              <p:cNvPr id="17432" name="Line 128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7430" name="Line 129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135"/>
          <p:cNvGrpSpPr>
            <a:grpSpLocks/>
          </p:cNvGrpSpPr>
          <p:nvPr/>
        </p:nvGrpSpPr>
        <p:grpSpPr bwMode="auto">
          <a:xfrm>
            <a:off x="5435600" y="2536825"/>
            <a:ext cx="2100263" cy="336550"/>
            <a:chOff x="3424" y="1598"/>
            <a:chExt cx="1323" cy="212"/>
          </a:xfrm>
        </p:grpSpPr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 flipH="1">
              <a:off x="3424" y="1706"/>
              <a:ext cx="27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428" name="Text Box 133"/>
            <p:cNvSpPr txBox="1">
              <a:spLocks noChangeArrowheads="1"/>
            </p:cNvSpPr>
            <p:nvPr/>
          </p:nvSpPr>
          <p:spPr bwMode="auto">
            <a:xfrm>
              <a:off x="3729" y="1598"/>
              <a:ext cx="10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Chemically etch</a:t>
              </a:r>
            </a:p>
          </p:txBody>
        </p:sp>
      </p:grpSp>
      <p:sp>
        <p:nvSpPr>
          <p:cNvPr id="43142" name="Rectangle 3"/>
          <p:cNvSpPr>
            <a:spLocks/>
          </p:cNvSpPr>
          <p:nvPr/>
        </p:nvSpPr>
        <p:spPr bwMode="auto">
          <a:xfrm>
            <a:off x="395288" y="4227513"/>
            <a:ext cx="8424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000" dirty="0">
                <a:latin typeface="Comic Sans MS" pitchFamily="66" charset="0"/>
              </a:rPr>
              <a:t>Photons entering from the back side are now absorbed in a region containing </a:t>
            </a:r>
            <a:r>
              <a:rPr lang="en-US" sz="2000" dirty="0" smtClean="0">
                <a:latin typeface="Comic Sans MS" pitchFamily="66" charset="0"/>
              </a:rPr>
              <a:t> a </a:t>
            </a:r>
            <a:r>
              <a:rPr lang="en-US" sz="2000" dirty="0">
                <a:latin typeface="Comic Sans MS" pitchFamily="66" charset="0"/>
              </a:rPr>
              <a:t>potential gradient (i.e. a region with an electric field) and the photo-electron </a:t>
            </a:r>
            <a:r>
              <a:rPr lang="en-US" sz="2000" dirty="0" smtClean="0">
                <a:latin typeface="Comic Sans MS" pitchFamily="66" charset="0"/>
              </a:rPr>
              <a:t>is </a:t>
            </a:r>
            <a:r>
              <a:rPr lang="en-US" sz="2000" dirty="0">
                <a:latin typeface="Comic Sans MS" pitchFamily="66" charset="0"/>
              </a:rPr>
              <a:t>detected.  </a:t>
            </a:r>
          </a:p>
        </p:txBody>
      </p:sp>
      <p:sp>
        <p:nvSpPr>
          <p:cNvPr id="43144" name="Rectangle 3"/>
          <p:cNvSpPr>
            <a:spLocks/>
          </p:cNvSpPr>
          <p:nvPr/>
        </p:nvSpPr>
        <p:spPr bwMode="auto">
          <a:xfrm>
            <a:off x="395288" y="5164138"/>
            <a:ext cx="84026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000" dirty="0">
                <a:latin typeface="Comic Sans MS" pitchFamily="66" charset="0"/>
              </a:rPr>
              <a:t>The resultant CCD may only be 17</a:t>
            </a:r>
            <a:r>
              <a:rPr lang="en-US" sz="2000" dirty="0">
                <a:latin typeface="Symbol" pitchFamily="18" charset="2"/>
              </a:rPr>
              <a:t>m</a:t>
            </a:r>
            <a:r>
              <a:rPr lang="en-US" sz="2000" dirty="0">
                <a:latin typeface="Comic Sans MS" pitchFamily="66" charset="0"/>
              </a:rPr>
              <a:t>m thick which leads to mechanical complications.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2000"/>
                                        <p:tgtEl>
                                          <p:spTgt spid="43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C -0.02413 -0.01389 -0.04826 -0.02755 -0.06875 -0.05625 C -0.08924 -0.08496 -0.10608 -0.12871 -0.12292 -0.17223 " pathEditMode="relative" ptsTypes="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39" grpId="0" animBg="1"/>
      <p:bldP spid="43020" grpId="0" animBg="1"/>
      <p:bldP spid="43142" grpId="0"/>
      <p:bldP spid="431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63" name="Line 635"/>
          <p:cNvSpPr>
            <a:spLocks noChangeShapeType="1"/>
          </p:cNvSpPr>
          <p:nvPr/>
        </p:nvSpPr>
        <p:spPr bwMode="auto">
          <a:xfrm>
            <a:off x="2771775" y="4672013"/>
            <a:ext cx="295275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35" name="Rectangle 598"/>
          <p:cNvSpPr>
            <a:spLocks noChangeArrowheads="1"/>
          </p:cNvSpPr>
          <p:nvPr/>
        </p:nvSpPr>
        <p:spPr bwMode="auto">
          <a:xfrm rot="5400000">
            <a:off x="4152107" y="369094"/>
            <a:ext cx="215900" cy="30241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6" name="Line 133"/>
          <p:cNvSpPr>
            <a:spLocks noChangeShapeType="1"/>
          </p:cNvSpPr>
          <p:nvPr/>
        </p:nvSpPr>
        <p:spPr bwMode="auto">
          <a:xfrm>
            <a:off x="2728913" y="2309813"/>
            <a:ext cx="30527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134"/>
          <p:cNvGrpSpPr>
            <a:grpSpLocks/>
          </p:cNvGrpSpPr>
          <p:nvPr/>
        </p:nvGrpSpPr>
        <p:grpSpPr bwMode="auto">
          <a:xfrm>
            <a:off x="3276600" y="2362200"/>
            <a:ext cx="1905000" cy="0"/>
            <a:chOff x="2064" y="1488"/>
            <a:chExt cx="1200" cy="0"/>
          </a:xfrm>
        </p:grpSpPr>
        <p:sp>
          <p:nvSpPr>
            <p:cNvPr id="18931" name="Line 135"/>
            <p:cNvSpPr>
              <a:spLocks noChangeShapeType="1"/>
            </p:cNvSpPr>
            <p:nvPr/>
          </p:nvSpPr>
          <p:spPr bwMode="auto">
            <a:xfrm>
              <a:off x="2064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2" name="Line 136"/>
            <p:cNvSpPr>
              <a:spLocks noChangeShapeType="1"/>
            </p:cNvSpPr>
            <p:nvPr/>
          </p:nvSpPr>
          <p:spPr bwMode="auto">
            <a:xfrm>
              <a:off x="2160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3" name="Line 137"/>
            <p:cNvSpPr>
              <a:spLocks noChangeShapeType="1"/>
            </p:cNvSpPr>
            <p:nvPr/>
          </p:nvSpPr>
          <p:spPr bwMode="auto">
            <a:xfrm>
              <a:off x="2256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4" name="Line 138"/>
            <p:cNvSpPr>
              <a:spLocks noChangeShapeType="1"/>
            </p:cNvSpPr>
            <p:nvPr/>
          </p:nvSpPr>
          <p:spPr bwMode="auto">
            <a:xfrm>
              <a:off x="2352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5" name="Line 139"/>
            <p:cNvSpPr>
              <a:spLocks noChangeShapeType="1"/>
            </p:cNvSpPr>
            <p:nvPr/>
          </p:nvSpPr>
          <p:spPr bwMode="auto">
            <a:xfrm>
              <a:off x="2448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6" name="Line 140"/>
            <p:cNvSpPr>
              <a:spLocks noChangeShapeType="1"/>
            </p:cNvSpPr>
            <p:nvPr/>
          </p:nvSpPr>
          <p:spPr bwMode="auto">
            <a:xfrm>
              <a:off x="2544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7" name="Line 141"/>
            <p:cNvSpPr>
              <a:spLocks noChangeShapeType="1"/>
            </p:cNvSpPr>
            <p:nvPr/>
          </p:nvSpPr>
          <p:spPr bwMode="auto">
            <a:xfrm>
              <a:off x="2640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8" name="Line 142"/>
            <p:cNvSpPr>
              <a:spLocks noChangeShapeType="1"/>
            </p:cNvSpPr>
            <p:nvPr/>
          </p:nvSpPr>
          <p:spPr bwMode="auto">
            <a:xfrm>
              <a:off x="2736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39" name="Line 143"/>
            <p:cNvSpPr>
              <a:spLocks noChangeShapeType="1"/>
            </p:cNvSpPr>
            <p:nvPr/>
          </p:nvSpPr>
          <p:spPr bwMode="auto">
            <a:xfrm>
              <a:off x="2832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40" name="Line 144"/>
            <p:cNvSpPr>
              <a:spLocks noChangeShapeType="1"/>
            </p:cNvSpPr>
            <p:nvPr/>
          </p:nvSpPr>
          <p:spPr bwMode="auto">
            <a:xfrm>
              <a:off x="2928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41" name="Line 145"/>
            <p:cNvSpPr>
              <a:spLocks noChangeShapeType="1"/>
            </p:cNvSpPr>
            <p:nvPr/>
          </p:nvSpPr>
          <p:spPr bwMode="auto">
            <a:xfrm>
              <a:off x="3024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42" name="Line 146"/>
            <p:cNvSpPr>
              <a:spLocks noChangeShapeType="1"/>
            </p:cNvSpPr>
            <p:nvPr/>
          </p:nvSpPr>
          <p:spPr bwMode="auto">
            <a:xfrm>
              <a:off x="3120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943" name="Line 147"/>
            <p:cNvSpPr>
              <a:spLocks noChangeShapeType="1"/>
            </p:cNvSpPr>
            <p:nvPr/>
          </p:nvSpPr>
          <p:spPr bwMode="auto">
            <a:xfrm>
              <a:off x="3216" y="1488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438" name="Line 148"/>
          <p:cNvSpPr>
            <a:spLocks noChangeShapeType="1"/>
          </p:cNvSpPr>
          <p:nvPr/>
        </p:nvSpPr>
        <p:spPr bwMode="auto">
          <a:xfrm>
            <a:off x="2819400" y="2362200"/>
            <a:ext cx="228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Rectangle 151"/>
          <p:cNvSpPr>
            <a:spLocks noChangeArrowheads="1"/>
          </p:cNvSpPr>
          <p:nvPr/>
        </p:nvSpPr>
        <p:spPr bwMode="auto">
          <a:xfrm>
            <a:off x="5334000" y="1676400"/>
            <a:ext cx="1371600" cy="96838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0" name="Rectangle 152"/>
          <p:cNvSpPr>
            <a:spLocks noChangeArrowheads="1"/>
          </p:cNvSpPr>
          <p:nvPr/>
        </p:nvSpPr>
        <p:spPr bwMode="auto">
          <a:xfrm>
            <a:off x="5943600" y="1773238"/>
            <a:ext cx="762000" cy="512762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1" name="Rectangle 153"/>
          <p:cNvSpPr>
            <a:spLocks noChangeArrowheads="1"/>
          </p:cNvSpPr>
          <p:nvPr/>
        </p:nvSpPr>
        <p:spPr bwMode="auto">
          <a:xfrm>
            <a:off x="6324600" y="2286000"/>
            <a:ext cx="381000" cy="381000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2" name="Rectangle 154"/>
          <p:cNvSpPr>
            <a:spLocks noChangeArrowheads="1"/>
          </p:cNvSpPr>
          <p:nvPr/>
        </p:nvSpPr>
        <p:spPr bwMode="auto">
          <a:xfrm>
            <a:off x="6705600" y="2286000"/>
            <a:ext cx="76200" cy="10668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3" name="Arc 155"/>
          <p:cNvSpPr>
            <a:spLocks/>
          </p:cNvSpPr>
          <p:nvPr/>
        </p:nvSpPr>
        <p:spPr bwMode="auto">
          <a:xfrm rot="5400000" flipV="1">
            <a:off x="5690394" y="2132806"/>
            <a:ext cx="323850" cy="566738"/>
          </a:xfrm>
          <a:custGeom>
            <a:avLst/>
            <a:gdLst>
              <a:gd name="T0" fmla="*/ 28152233 w 21600"/>
              <a:gd name="T1" fmla="*/ 0 h 41190"/>
              <a:gd name="T2" fmla="*/ 12662294 w 21600"/>
              <a:gd name="T3" fmla="*/ 107290989 h 41190"/>
              <a:gd name="T4" fmla="*/ 0 w 21600"/>
              <a:gd name="T5" fmla="*/ 51884714 h 41190"/>
              <a:gd name="T6" fmla="*/ 0 60000 65536"/>
              <a:gd name="T7" fmla="*/ 0 60000 65536"/>
              <a:gd name="T8" fmla="*/ 0 60000 65536"/>
              <a:gd name="T9" fmla="*/ 0 w 21600"/>
              <a:gd name="T10" fmla="*/ 0 h 41190"/>
              <a:gd name="T11" fmla="*/ 21600 w 21600"/>
              <a:gd name="T12" fmla="*/ 41190 h 41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90" fill="none" extrusionOk="0">
                <a:moveTo>
                  <a:pt x="8353" y="-1"/>
                </a:moveTo>
                <a:cubicBezTo>
                  <a:pt x="16378" y="3364"/>
                  <a:pt x="21600" y="11217"/>
                  <a:pt x="21600" y="19919"/>
                </a:cubicBezTo>
                <a:cubicBezTo>
                  <a:pt x="21600" y="30398"/>
                  <a:pt x="14077" y="39366"/>
                  <a:pt x="3756" y="41189"/>
                </a:cubicBezTo>
              </a:path>
              <a:path w="21600" h="41190" stroke="0" extrusionOk="0">
                <a:moveTo>
                  <a:pt x="8353" y="-1"/>
                </a:moveTo>
                <a:cubicBezTo>
                  <a:pt x="16378" y="3364"/>
                  <a:pt x="21600" y="11217"/>
                  <a:pt x="21600" y="19919"/>
                </a:cubicBezTo>
                <a:cubicBezTo>
                  <a:pt x="21600" y="30398"/>
                  <a:pt x="14077" y="39366"/>
                  <a:pt x="3756" y="41189"/>
                </a:cubicBezTo>
                <a:lnTo>
                  <a:pt x="0" y="19919"/>
                </a:lnTo>
                <a:close/>
              </a:path>
            </a:pathLst>
          </a:custGeom>
          <a:noFill/>
          <a:ln w="57150">
            <a:solidFill>
              <a:srgbClr val="4D4D4D"/>
            </a:solidFill>
            <a:round/>
            <a:headEnd type="none" w="sm" len="med"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44" name="Line 156"/>
          <p:cNvSpPr>
            <a:spLocks noChangeShapeType="1"/>
          </p:cNvSpPr>
          <p:nvPr/>
        </p:nvSpPr>
        <p:spPr bwMode="auto">
          <a:xfrm>
            <a:off x="6019800" y="2286000"/>
            <a:ext cx="762000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45" name="Line 157"/>
          <p:cNvSpPr>
            <a:spLocks noChangeShapeType="1"/>
          </p:cNvSpPr>
          <p:nvPr/>
        </p:nvSpPr>
        <p:spPr bwMode="auto">
          <a:xfrm>
            <a:off x="5410200" y="2362200"/>
            <a:ext cx="228600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46" name="Rectangle 159"/>
          <p:cNvSpPr>
            <a:spLocks noChangeArrowheads="1"/>
          </p:cNvSpPr>
          <p:nvPr/>
        </p:nvSpPr>
        <p:spPr bwMode="auto">
          <a:xfrm flipH="1">
            <a:off x="1752600" y="1676400"/>
            <a:ext cx="1371600" cy="96838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7" name="Rectangle 160"/>
          <p:cNvSpPr>
            <a:spLocks noChangeArrowheads="1"/>
          </p:cNvSpPr>
          <p:nvPr/>
        </p:nvSpPr>
        <p:spPr bwMode="auto">
          <a:xfrm flipH="1">
            <a:off x="1752600" y="1773238"/>
            <a:ext cx="762000" cy="512762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8" name="Rectangle 161"/>
          <p:cNvSpPr>
            <a:spLocks noChangeArrowheads="1"/>
          </p:cNvSpPr>
          <p:nvPr/>
        </p:nvSpPr>
        <p:spPr bwMode="auto">
          <a:xfrm flipH="1">
            <a:off x="1752600" y="2286000"/>
            <a:ext cx="381000" cy="381000"/>
          </a:xfrm>
          <a:prstGeom prst="rect">
            <a:avLst/>
          </a:prstGeom>
          <a:solidFill>
            <a:srgbClr val="B2B2B2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49" name="Rectangle 162"/>
          <p:cNvSpPr>
            <a:spLocks noChangeArrowheads="1"/>
          </p:cNvSpPr>
          <p:nvPr/>
        </p:nvSpPr>
        <p:spPr bwMode="auto">
          <a:xfrm flipH="1">
            <a:off x="1676400" y="2286000"/>
            <a:ext cx="76200" cy="106680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sm" len="med"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18450" name="Arc 163"/>
          <p:cNvSpPr>
            <a:spLocks/>
          </p:cNvSpPr>
          <p:nvPr/>
        </p:nvSpPr>
        <p:spPr bwMode="auto">
          <a:xfrm rot="-5400000" flipH="1" flipV="1">
            <a:off x="2443957" y="2132806"/>
            <a:ext cx="323850" cy="566737"/>
          </a:xfrm>
          <a:custGeom>
            <a:avLst/>
            <a:gdLst>
              <a:gd name="T0" fmla="*/ 28152233 w 21600"/>
              <a:gd name="T1" fmla="*/ 0 h 41190"/>
              <a:gd name="T2" fmla="*/ 12662294 w 21600"/>
              <a:gd name="T3" fmla="*/ 107290414 h 41190"/>
              <a:gd name="T4" fmla="*/ 0 w 21600"/>
              <a:gd name="T5" fmla="*/ 51884319 h 41190"/>
              <a:gd name="T6" fmla="*/ 0 60000 65536"/>
              <a:gd name="T7" fmla="*/ 0 60000 65536"/>
              <a:gd name="T8" fmla="*/ 0 60000 65536"/>
              <a:gd name="T9" fmla="*/ 0 w 21600"/>
              <a:gd name="T10" fmla="*/ 0 h 41190"/>
              <a:gd name="T11" fmla="*/ 21600 w 21600"/>
              <a:gd name="T12" fmla="*/ 41190 h 411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1190" fill="none" extrusionOk="0">
                <a:moveTo>
                  <a:pt x="8353" y="-1"/>
                </a:moveTo>
                <a:cubicBezTo>
                  <a:pt x="16378" y="3364"/>
                  <a:pt x="21600" y="11217"/>
                  <a:pt x="21600" y="19919"/>
                </a:cubicBezTo>
                <a:cubicBezTo>
                  <a:pt x="21600" y="30398"/>
                  <a:pt x="14077" y="39366"/>
                  <a:pt x="3756" y="41189"/>
                </a:cubicBezTo>
              </a:path>
              <a:path w="21600" h="41190" stroke="0" extrusionOk="0">
                <a:moveTo>
                  <a:pt x="8353" y="-1"/>
                </a:moveTo>
                <a:cubicBezTo>
                  <a:pt x="16378" y="3364"/>
                  <a:pt x="21600" y="11217"/>
                  <a:pt x="21600" y="19919"/>
                </a:cubicBezTo>
                <a:cubicBezTo>
                  <a:pt x="21600" y="30398"/>
                  <a:pt x="14077" y="39366"/>
                  <a:pt x="3756" y="41189"/>
                </a:cubicBezTo>
                <a:lnTo>
                  <a:pt x="0" y="19919"/>
                </a:lnTo>
                <a:close/>
              </a:path>
            </a:pathLst>
          </a:custGeom>
          <a:noFill/>
          <a:ln w="57150">
            <a:solidFill>
              <a:srgbClr val="4D4D4D"/>
            </a:solidFill>
            <a:round/>
            <a:headEnd type="none" w="sm" len="med"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51" name="Line 164"/>
          <p:cNvSpPr>
            <a:spLocks noChangeShapeType="1"/>
          </p:cNvSpPr>
          <p:nvPr/>
        </p:nvSpPr>
        <p:spPr bwMode="auto">
          <a:xfrm flipH="1">
            <a:off x="1676400" y="2286000"/>
            <a:ext cx="762000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52" name="Line 165"/>
          <p:cNvSpPr>
            <a:spLocks noChangeShapeType="1"/>
          </p:cNvSpPr>
          <p:nvPr/>
        </p:nvSpPr>
        <p:spPr bwMode="auto">
          <a:xfrm flipH="1">
            <a:off x="2819400" y="2362200"/>
            <a:ext cx="228600" cy="158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53" name="Line 166"/>
          <p:cNvSpPr>
            <a:spLocks noChangeShapeType="1"/>
          </p:cNvSpPr>
          <p:nvPr/>
        </p:nvSpPr>
        <p:spPr bwMode="auto">
          <a:xfrm>
            <a:off x="1981200" y="2667000"/>
            <a:ext cx="449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non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8301" name="Text Box 173"/>
          <p:cNvSpPr txBox="1">
            <a:spLocks noChangeArrowheads="1"/>
          </p:cNvSpPr>
          <p:nvPr/>
        </p:nvSpPr>
        <p:spPr bwMode="auto">
          <a:xfrm>
            <a:off x="2051050" y="1125538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chemeClr val="tx1"/>
                </a:solidFill>
              </a:rPr>
              <a:t>Light input</a:t>
            </a:r>
          </a:p>
        </p:txBody>
      </p:sp>
      <p:sp>
        <p:nvSpPr>
          <p:cNvPr id="18455" name="Line 175"/>
          <p:cNvSpPr>
            <a:spLocks noChangeShapeType="1"/>
          </p:cNvSpPr>
          <p:nvPr/>
        </p:nvSpPr>
        <p:spPr bwMode="auto">
          <a:xfrm flipH="1">
            <a:off x="6705600" y="1524000"/>
            <a:ext cx="304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sm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56" name="Rectangle 178"/>
          <p:cNvSpPr>
            <a:spLocks noChangeArrowheads="1"/>
          </p:cNvSpPr>
          <p:nvPr/>
        </p:nvSpPr>
        <p:spPr bwMode="auto">
          <a:xfrm rot="5400000">
            <a:off x="4151313" y="508000"/>
            <a:ext cx="217488" cy="30241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8307" name="Rectangle 179"/>
          <p:cNvSpPr>
            <a:spLocks noChangeArrowheads="1"/>
          </p:cNvSpPr>
          <p:nvPr/>
        </p:nvSpPr>
        <p:spPr bwMode="auto">
          <a:xfrm rot="27000000">
            <a:off x="4184651" y="692150"/>
            <a:ext cx="150812" cy="30241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3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es-ES"/>
          </a:p>
        </p:txBody>
      </p:sp>
      <p:sp>
        <p:nvSpPr>
          <p:cNvPr id="48305" name="AutoShape 177"/>
          <p:cNvSpPr>
            <a:spLocks noChangeArrowheads="1"/>
          </p:cNvSpPr>
          <p:nvPr/>
        </p:nvSpPr>
        <p:spPr bwMode="auto">
          <a:xfrm>
            <a:off x="3155950" y="1628775"/>
            <a:ext cx="2160588" cy="360363"/>
          </a:xfrm>
          <a:custGeom>
            <a:avLst/>
            <a:gdLst>
              <a:gd name="T0" fmla="*/ 2147483647 w 21600"/>
              <a:gd name="T1" fmla="*/ 50151517 h 21600"/>
              <a:gd name="T2" fmla="*/ 2147483647 w 21600"/>
              <a:gd name="T3" fmla="*/ 100302767 h 21600"/>
              <a:gd name="T4" fmla="*/ 841687559 w 21600"/>
              <a:gd name="T5" fmla="*/ 5015151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1 w 21600"/>
              <a:gd name="T13" fmla="*/ 2641 h 21600"/>
              <a:gd name="T14" fmla="*/ 18959 w 21600"/>
              <a:gd name="T15" fmla="*/ 189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82" y="21600"/>
                </a:lnTo>
                <a:lnTo>
                  <a:pt x="1991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" name="Group 596"/>
          <p:cNvGrpSpPr>
            <a:grpSpLocks/>
          </p:cNvGrpSpPr>
          <p:nvPr/>
        </p:nvGrpSpPr>
        <p:grpSpPr bwMode="auto">
          <a:xfrm>
            <a:off x="3683000" y="687388"/>
            <a:ext cx="889000" cy="1522412"/>
            <a:chOff x="2320" y="433"/>
            <a:chExt cx="560" cy="959"/>
          </a:xfrm>
        </p:grpSpPr>
        <p:grpSp>
          <p:nvGrpSpPr>
            <p:cNvPr id="4" name="Group 180"/>
            <p:cNvGrpSpPr>
              <a:grpSpLocks/>
            </p:cNvGrpSpPr>
            <p:nvPr/>
          </p:nvGrpSpPr>
          <p:grpSpPr bwMode="auto">
            <a:xfrm flipH="1">
              <a:off x="2320" y="433"/>
              <a:ext cx="106" cy="956"/>
              <a:chOff x="1560" y="1612"/>
              <a:chExt cx="106" cy="956"/>
            </a:xfrm>
          </p:grpSpPr>
          <p:sp>
            <p:nvSpPr>
              <p:cNvPr id="18828" name="Rectangle 181"/>
              <p:cNvSpPr>
                <a:spLocks noChangeArrowheads="1"/>
              </p:cNvSpPr>
              <p:nvPr/>
            </p:nvSpPr>
            <p:spPr bwMode="auto">
              <a:xfrm rot="-6160155" flipH="1" flipV="1">
                <a:off x="1109" y="2068"/>
                <a:ext cx="956" cy="4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en-US"/>
              </a:p>
            </p:txBody>
          </p:sp>
          <p:grpSp>
            <p:nvGrpSpPr>
              <p:cNvPr id="5" name="Group 182"/>
              <p:cNvGrpSpPr>
                <a:grpSpLocks/>
              </p:cNvGrpSpPr>
              <p:nvPr/>
            </p:nvGrpSpPr>
            <p:grpSpPr bwMode="auto">
              <a:xfrm rot="-6160155" flipH="1" flipV="1">
                <a:off x="1195" y="1977"/>
                <a:ext cx="758" cy="28"/>
                <a:chOff x="1712" y="1018"/>
                <a:chExt cx="685" cy="29"/>
              </a:xfrm>
            </p:grpSpPr>
            <p:sp>
              <p:nvSpPr>
                <p:cNvPr id="18831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71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2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171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3" name="Line 185"/>
                <p:cNvSpPr>
                  <a:spLocks noChangeShapeType="1"/>
                </p:cNvSpPr>
                <p:nvPr/>
              </p:nvSpPr>
              <p:spPr bwMode="auto">
                <a:xfrm>
                  <a:off x="1725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4" name="Line 186"/>
                <p:cNvSpPr>
                  <a:spLocks noChangeShapeType="1"/>
                </p:cNvSpPr>
                <p:nvPr/>
              </p:nvSpPr>
              <p:spPr bwMode="auto">
                <a:xfrm>
                  <a:off x="173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5" name="Line 187"/>
                <p:cNvSpPr>
                  <a:spLocks noChangeShapeType="1"/>
                </p:cNvSpPr>
                <p:nvPr/>
              </p:nvSpPr>
              <p:spPr bwMode="auto">
                <a:xfrm>
                  <a:off x="174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6" name="Line 188"/>
                <p:cNvSpPr>
                  <a:spLocks noChangeShapeType="1"/>
                </p:cNvSpPr>
                <p:nvPr/>
              </p:nvSpPr>
              <p:spPr bwMode="auto">
                <a:xfrm>
                  <a:off x="1746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7" name="Line 189"/>
                <p:cNvSpPr>
                  <a:spLocks noChangeShapeType="1"/>
                </p:cNvSpPr>
                <p:nvPr/>
              </p:nvSpPr>
              <p:spPr bwMode="auto">
                <a:xfrm>
                  <a:off x="1753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8" name="Line 190"/>
                <p:cNvSpPr>
                  <a:spLocks noChangeShapeType="1"/>
                </p:cNvSpPr>
                <p:nvPr/>
              </p:nvSpPr>
              <p:spPr bwMode="auto">
                <a:xfrm>
                  <a:off x="1759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39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1768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0" name="Line 192"/>
                <p:cNvSpPr>
                  <a:spLocks noChangeShapeType="1"/>
                </p:cNvSpPr>
                <p:nvPr/>
              </p:nvSpPr>
              <p:spPr bwMode="auto">
                <a:xfrm flipV="1">
                  <a:off x="177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1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178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2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787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3" name="Line 195"/>
                <p:cNvSpPr>
                  <a:spLocks noChangeShapeType="1"/>
                </p:cNvSpPr>
                <p:nvPr/>
              </p:nvSpPr>
              <p:spPr bwMode="auto">
                <a:xfrm>
                  <a:off x="1793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4" name="Line 196"/>
                <p:cNvSpPr>
                  <a:spLocks noChangeShapeType="1"/>
                </p:cNvSpPr>
                <p:nvPr/>
              </p:nvSpPr>
              <p:spPr bwMode="auto">
                <a:xfrm>
                  <a:off x="1802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5" name="Line 197"/>
                <p:cNvSpPr>
                  <a:spLocks noChangeShapeType="1"/>
                </p:cNvSpPr>
                <p:nvPr/>
              </p:nvSpPr>
              <p:spPr bwMode="auto">
                <a:xfrm>
                  <a:off x="180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6" name="Line 198"/>
                <p:cNvSpPr>
                  <a:spLocks noChangeShapeType="1"/>
                </p:cNvSpPr>
                <p:nvPr/>
              </p:nvSpPr>
              <p:spPr bwMode="auto">
                <a:xfrm>
                  <a:off x="181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7" name="Line 199"/>
                <p:cNvSpPr>
                  <a:spLocks noChangeShapeType="1"/>
                </p:cNvSpPr>
                <p:nvPr/>
              </p:nvSpPr>
              <p:spPr bwMode="auto">
                <a:xfrm>
                  <a:off x="1821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8" name="Line 200"/>
                <p:cNvSpPr>
                  <a:spLocks noChangeShapeType="1"/>
                </p:cNvSpPr>
                <p:nvPr/>
              </p:nvSpPr>
              <p:spPr bwMode="auto">
                <a:xfrm>
                  <a:off x="1828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49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1836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0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84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1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184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2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185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3" name="Line 205"/>
                <p:cNvSpPr>
                  <a:spLocks noChangeShapeType="1"/>
                </p:cNvSpPr>
                <p:nvPr/>
              </p:nvSpPr>
              <p:spPr bwMode="auto">
                <a:xfrm>
                  <a:off x="1862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4" name="Line 206"/>
                <p:cNvSpPr>
                  <a:spLocks noChangeShapeType="1"/>
                </p:cNvSpPr>
                <p:nvPr/>
              </p:nvSpPr>
              <p:spPr bwMode="auto">
                <a:xfrm>
                  <a:off x="1870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5" name="Line 207"/>
                <p:cNvSpPr>
                  <a:spLocks noChangeShapeType="1"/>
                </p:cNvSpPr>
                <p:nvPr/>
              </p:nvSpPr>
              <p:spPr bwMode="auto">
                <a:xfrm>
                  <a:off x="1877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6" name="Line 208"/>
                <p:cNvSpPr>
                  <a:spLocks noChangeShapeType="1"/>
                </p:cNvSpPr>
                <p:nvPr/>
              </p:nvSpPr>
              <p:spPr bwMode="auto">
                <a:xfrm>
                  <a:off x="1883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7" name="Line 209"/>
                <p:cNvSpPr>
                  <a:spLocks noChangeShapeType="1"/>
                </p:cNvSpPr>
                <p:nvPr/>
              </p:nvSpPr>
              <p:spPr bwMode="auto">
                <a:xfrm>
                  <a:off x="1890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8" name="Line 210"/>
                <p:cNvSpPr>
                  <a:spLocks noChangeShapeType="1"/>
                </p:cNvSpPr>
                <p:nvPr/>
              </p:nvSpPr>
              <p:spPr bwMode="auto">
                <a:xfrm>
                  <a:off x="1896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59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1905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0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911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1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191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2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92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3" name="Line 215"/>
                <p:cNvSpPr>
                  <a:spLocks noChangeShapeType="1"/>
                </p:cNvSpPr>
                <p:nvPr/>
              </p:nvSpPr>
              <p:spPr bwMode="auto">
                <a:xfrm>
                  <a:off x="1930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4" name="Line 216"/>
                <p:cNvSpPr>
                  <a:spLocks noChangeShapeType="1"/>
                </p:cNvSpPr>
                <p:nvPr/>
              </p:nvSpPr>
              <p:spPr bwMode="auto">
                <a:xfrm>
                  <a:off x="193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5" name="Line 217"/>
                <p:cNvSpPr>
                  <a:spLocks noChangeShapeType="1"/>
                </p:cNvSpPr>
                <p:nvPr/>
              </p:nvSpPr>
              <p:spPr bwMode="auto">
                <a:xfrm>
                  <a:off x="1945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6" name="Line 218"/>
                <p:cNvSpPr>
                  <a:spLocks noChangeShapeType="1"/>
                </p:cNvSpPr>
                <p:nvPr/>
              </p:nvSpPr>
              <p:spPr bwMode="auto">
                <a:xfrm>
                  <a:off x="195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7" name="Line 219"/>
                <p:cNvSpPr>
                  <a:spLocks noChangeShapeType="1"/>
                </p:cNvSpPr>
                <p:nvPr/>
              </p:nvSpPr>
              <p:spPr bwMode="auto">
                <a:xfrm>
                  <a:off x="1958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8" name="Line 220"/>
                <p:cNvSpPr>
                  <a:spLocks noChangeShapeType="1"/>
                </p:cNvSpPr>
                <p:nvPr/>
              </p:nvSpPr>
              <p:spPr bwMode="auto">
                <a:xfrm>
                  <a:off x="1965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69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1973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0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1980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1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1986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2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1992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3" name="Line 225"/>
                <p:cNvSpPr>
                  <a:spLocks noChangeShapeType="1"/>
                </p:cNvSpPr>
                <p:nvPr/>
              </p:nvSpPr>
              <p:spPr bwMode="auto">
                <a:xfrm>
                  <a:off x="1999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4" name="Line 226"/>
                <p:cNvSpPr>
                  <a:spLocks noChangeShapeType="1"/>
                </p:cNvSpPr>
                <p:nvPr/>
              </p:nvSpPr>
              <p:spPr bwMode="auto">
                <a:xfrm>
                  <a:off x="2007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5" name="Line 227"/>
                <p:cNvSpPr>
                  <a:spLocks noChangeShapeType="1"/>
                </p:cNvSpPr>
                <p:nvPr/>
              </p:nvSpPr>
              <p:spPr bwMode="auto">
                <a:xfrm>
                  <a:off x="2014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6" name="Line 228"/>
                <p:cNvSpPr>
                  <a:spLocks noChangeShapeType="1"/>
                </p:cNvSpPr>
                <p:nvPr/>
              </p:nvSpPr>
              <p:spPr bwMode="auto">
                <a:xfrm>
                  <a:off x="2020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7" name="Line 229"/>
                <p:cNvSpPr>
                  <a:spLocks noChangeShapeType="1"/>
                </p:cNvSpPr>
                <p:nvPr/>
              </p:nvSpPr>
              <p:spPr bwMode="auto">
                <a:xfrm>
                  <a:off x="2027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8" name="Line 230"/>
                <p:cNvSpPr>
                  <a:spLocks noChangeShapeType="1"/>
                </p:cNvSpPr>
                <p:nvPr/>
              </p:nvSpPr>
              <p:spPr bwMode="auto">
                <a:xfrm>
                  <a:off x="2033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79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2042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0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2048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1" name="Line 233"/>
                <p:cNvSpPr>
                  <a:spLocks noChangeShapeType="1"/>
                </p:cNvSpPr>
                <p:nvPr/>
              </p:nvSpPr>
              <p:spPr bwMode="auto">
                <a:xfrm flipV="1">
                  <a:off x="2055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2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2061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3" name="Line 235"/>
                <p:cNvSpPr>
                  <a:spLocks noChangeShapeType="1"/>
                </p:cNvSpPr>
                <p:nvPr/>
              </p:nvSpPr>
              <p:spPr bwMode="auto">
                <a:xfrm>
                  <a:off x="2067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4" name="Line 236"/>
                <p:cNvSpPr>
                  <a:spLocks noChangeShapeType="1"/>
                </p:cNvSpPr>
                <p:nvPr/>
              </p:nvSpPr>
              <p:spPr bwMode="auto">
                <a:xfrm>
                  <a:off x="207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5" name="Line 237"/>
                <p:cNvSpPr>
                  <a:spLocks noChangeShapeType="1"/>
                </p:cNvSpPr>
                <p:nvPr/>
              </p:nvSpPr>
              <p:spPr bwMode="auto">
                <a:xfrm>
                  <a:off x="208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6" name="Line 238"/>
                <p:cNvSpPr>
                  <a:spLocks noChangeShapeType="1"/>
                </p:cNvSpPr>
                <p:nvPr/>
              </p:nvSpPr>
              <p:spPr bwMode="auto">
                <a:xfrm>
                  <a:off x="2089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7" name="Line 239"/>
                <p:cNvSpPr>
                  <a:spLocks noChangeShapeType="1"/>
                </p:cNvSpPr>
                <p:nvPr/>
              </p:nvSpPr>
              <p:spPr bwMode="auto">
                <a:xfrm>
                  <a:off x="2095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8" name="Line 240"/>
                <p:cNvSpPr>
                  <a:spLocks noChangeShapeType="1"/>
                </p:cNvSpPr>
                <p:nvPr/>
              </p:nvSpPr>
              <p:spPr bwMode="auto">
                <a:xfrm>
                  <a:off x="2102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89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110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0" name="Line 242"/>
                <p:cNvSpPr>
                  <a:spLocks noChangeShapeType="1"/>
                </p:cNvSpPr>
                <p:nvPr/>
              </p:nvSpPr>
              <p:spPr bwMode="auto">
                <a:xfrm flipV="1">
                  <a:off x="2117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1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2123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2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2129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3" name="Line 245"/>
                <p:cNvSpPr>
                  <a:spLocks noChangeShapeType="1"/>
                </p:cNvSpPr>
                <p:nvPr/>
              </p:nvSpPr>
              <p:spPr bwMode="auto">
                <a:xfrm>
                  <a:off x="2136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4" name="Line 246"/>
                <p:cNvSpPr>
                  <a:spLocks noChangeShapeType="1"/>
                </p:cNvSpPr>
                <p:nvPr/>
              </p:nvSpPr>
              <p:spPr bwMode="auto">
                <a:xfrm>
                  <a:off x="2144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5" name="Line 247"/>
                <p:cNvSpPr>
                  <a:spLocks noChangeShapeType="1"/>
                </p:cNvSpPr>
                <p:nvPr/>
              </p:nvSpPr>
              <p:spPr bwMode="auto">
                <a:xfrm>
                  <a:off x="215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6" name="Line 248"/>
                <p:cNvSpPr>
                  <a:spLocks noChangeShapeType="1"/>
                </p:cNvSpPr>
                <p:nvPr/>
              </p:nvSpPr>
              <p:spPr bwMode="auto">
                <a:xfrm>
                  <a:off x="2157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7" name="Line 249"/>
                <p:cNvSpPr>
                  <a:spLocks noChangeShapeType="1"/>
                </p:cNvSpPr>
                <p:nvPr/>
              </p:nvSpPr>
              <p:spPr bwMode="auto">
                <a:xfrm>
                  <a:off x="2164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8" name="Line 250"/>
                <p:cNvSpPr>
                  <a:spLocks noChangeShapeType="1"/>
                </p:cNvSpPr>
                <p:nvPr/>
              </p:nvSpPr>
              <p:spPr bwMode="auto">
                <a:xfrm>
                  <a:off x="2170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99" name="Line 251"/>
                <p:cNvSpPr>
                  <a:spLocks noChangeShapeType="1"/>
                </p:cNvSpPr>
                <p:nvPr/>
              </p:nvSpPr>
              <p:spPr bwMode="auto">
                <a:xfrm flipV="1">
                  <a:off x="2179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0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218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1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2191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2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2198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3" name="Line 255"/>
                <p:cNvSpPr>
                  <a:spLocks noChangeShapeType="1"/>
                </p:cNvSpPr>
                <p:nvPr/>
              </p:nvSpPr>
              <p:spPr bwMode="auto">
                <a:xfrm>
                  <a:off x="2204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4" name="Line 256"/>
                <p:cNvSpPr>
                  <a:spLocks noChangeShapeType="1"/>
                </p:cNvSpPr>
                <p:nvPr/>
              </p:nvSpPr>
              <p:spPr bwMode="auto">
                <a:xfrm>
                  <a:off x="2213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5" name="Line 257"/>
                <p:cNvSpPr>
                  <a:spLocks noChangeShapeType="1"/>
                </p:cNvSpPr>
                <p:nvPr/>
              </p:nvSpPr>
              <p:spPr bwMode="auto">
                <a:xfrm>
                  <a:off x="221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6" name="Line 258"/>
                <p:cNvSpPr>
                  <a:spLocks noChangeShapeType="1"/>
                </p:cNvSpPr>
                <p:nvPr/>
              </p:nvSpPr>
              <p:spPr bwMode="auto">
                <a:xfrm>
                  <a:off x="2226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7" name="Line 259"/>
                <p:cNvSpPr>
                  <a:spLocks noChangeShapeType="1"/>
                </p:cNvSpPr>
                <p:nvPr/>
              </p:nvSpPr>
              <p:spPr bwMode="auto">
                <a:xfrm>
                  <a:off x="2232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8" name="Line 260"/>
                <p:cNvSpPr>
                  <a:spLocks noChangeShapeType="1"/>
                </p:cNvSpPr>
                <p:nvPr/>
              </p:nvSpPr>
              <p:spPr bwMode="auto">
                <a:xfrm>
                  <a:off x="2239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09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2247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0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2254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1" name="Line 263"/>
                <p:cNvSpPr>
                  <a:spLocks noChangeShapeType="1"/>
                </p:cNvSpPr>
                <p:nvPr/>
              </p:nvSpPr>
              <p:spPr bwMode="auto">
                <a:xfrm flipV="1">
                  <a:off x="226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2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2266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3" name="Line 265"/>
                <p:cNvSpPr>
                  <a:spLocks noChangeShapeType="1"/>
                </p:cNvSpPr>
                <p:nvPr/>
              </p:nvSpPr>
              <p:spPr bwMode="auto">
                <a:xfrm>
                  <a:off x="2273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4" name="Line 266"/>
                <p:cNvSpPr>
                  <a:spLocks noChangeShapeType="1"/>
                </p:cNvSpPr>
                <p:nvPr/>
              </p:nvSpPr>
              <p:spPr bwMode="auto">
                <a:xfrm>
                  <a:off x="2281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5" name="Line 267"/>
                <p:cNvSpPr>
                  <a:spLocks noChangeShapeType="1"/>
                </p:cNvSpPr>
                <p:nvPr/>
              </p:nvSpPr>
              <p:spPr bwMode="auto">
                <a:xfrm>
                  <a:off x="228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6" name="Line 268"/>
                <p:cNvSpPr>
                  <a:spLocks noChangeShapeType="1"/>
                </p:cNvSpPr>
                <p:nvPr/>
              </p:nvSpPr>
              <p:spPr bwMode="auto">
                <a:xfrm>
                  <a:off x="229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7" name="Line 269"/>
                <p:cNvSpPr>
                  <a:spLocks noChangeShapeType="1"/>
                </p:cNvSpPr>
                <p:nvPr/>
              </p:nvSpPr>
              <p:spPr bwMode="auto">
                <a:xfrm>
                  <a:off x="2301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8" name="Line 270"/>
                <p:cNvSpPr>
                  <a:spLocks noChangeShapeType="1"/>
                </p:cNvSpPr>
                <p:nvPr/>
              </p:nvSpPr>
              <p:spPr bwMode="auto">
                <a:xfrm>
                  <a:off x="2307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19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2316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0" name="Line 272"/>
                <p:cNvSpPr>
                  <a:spLocks noChangeShapeType="1"/>
                </p:cNvSpPr>
                <p:nvPr/>
              </p:nvSpPr>
              <p:spPr bwMode="auto">
                <a:xfrm flipV="1">
                  <a:off x="232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1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232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2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2335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3" name="Line 275"/>
                <p:cNvSpPr>
                  <a:spLocks noChangeShapeType="1"/>
                </p:cNvSpPr>
                <p:nvPr/>
              </p:nvSpPr>
              <p:spPr bwMode="auto">
                <a:xfrm>
                  <a:off x="2341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4" name="Line 276"/>
                <p:cNvSpPr>
                  <a:spLocks noChangeShapeType="1"/>
                </p:cNvSpPr>
                <p:nvPr/>
              </p:nvSpPr>
              <p:spPr bwMode="auto">
                <a:xfrm>
                  <a:off x="2350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5" name="Line 277"/>
                <p:cNvSpPr>
                  <a:spLocks noChangeShapeType="1"/>
                </p:cNvSpPr>
                <p:nvPr/>
              </p:nvSpPr>
              <p:spPr bwMode="auto">
                <a:xfrm>
                  <a:off x="2356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6" name="Line 278"/>
                <p:cNvSpPr>
                  <a:spLocks noChangeShapeType="1"/>
                </p:cNvSpPr>
                <p:nvPr/>
              </p:nvSpPr>
              <p:spPr bwMode="auto">
                <a:xfrm>
                  <a:off x="236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7" name="Line 279"/>
                <p:cNvSpPr>
                  <a:spLocks noChangeShapeType="1"/>
                </p:cNvSpPr>
                <p:nvPr/>
              </p:nvSpPr>
              <p:spPr bwMode="auto">
                <a:xfrm>
                  <a:off x="2369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8" name="Line 280"/>
                <p:cNvSpPr>
                  <a:spLocks noChangeShapeType="1"/>
                </p:cNvSpPr>
                <p:nvPr/>
              </p:nvSpPr>
              <p:spPr bwMode="auto">
                <a:xfrm>
                  <a:off x="2376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29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2384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930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2391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830" name="Line 283"/>
              <p:cNvSpPr>
                <a:spLocks noChangeShapeType="1"/>
              </p:cNvSpPr>
              <p:nvPr/>
            </p:nvSpPr>
            <p:spPr bwMode="auto">
              <a:xfrm rot="-6160155" flipH="1" flipV="1">
                <a:off x="1621" y="2397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284"/>
            <p:cNvGrpSpPr>
              <a:grpSpLocks/>
            </p:cNvGrpSpPr>
            <p:nvPr/>
          </p:nvGrpSpPr>
          <p:grpSpPr bwMode="auto">
            <a:xfrm flipH="1">
              <a:off x="2456" y="436"/>
              <a:ext cx="106" cy="956"/>
              <a:chOff x="1560" y="1612"/>
              <a:chExt cx="106" cy="956"/>
            </a:xfrm>
          </p:grpSpPr>
          <p:sp>
            <p:nvSpPr>
              <p:cNvPr id="18725" name="Rectangle 285"/>
              <p:cNvSpPr>
                <a:spLocks noChangeArrowheads="1"/>
              </p:cNvSpPr>
              <p:nvPr/>
            </p:nvSpPr>
            <p:spPr bwMode="auto">
              <a:xfrm rot="-6160155" flipH="1" flipV="1">
                <a:off x="1109" y="2068"/>
                <a:ext cx="956" cy="4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en-US"/>
              </a:p>
            </p:txBody>
          </p:sp>
          <p:grpSp>
            <p:nvGrpSpPr>
              <p:cNvPr id="7" name="Group 286"/>
              <p:cNvGrpSpPr>
                <a:grpSpLocks/>
              </p:cNvGrpSpPr>
              <p:nvPr/>
            </p:nvGrpSpPr>
            <p:grpSpPr bwMode="auto">
              <a:xfrm rot="-6160155" flipH="1" flipV="1">
                <a:off x="1195" y="1977"/>
                <a:ext cx="758" cy="28"/>
                <a:chOff x="1712" y="1018"/>
                <a:chExt cx="685" cy="29"/>
              </a:xfrm>
            </p:grpSpPr>
            <p:sp>
              <p:nvSpPr>
                <p:cNvPr id="18728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171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9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171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0" name="Line 289"/>
                <p:cNvSpPr>
                  <a:spLocks noChangeShapeType="1"/>
                </p:cNvSpPr>
                <p:nvPr/>
              </p:nvSpPr>
              <p:spPr bwMode="auto">
                <a:xfrm>
                  <a:off x="1725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1" name="Line 290"/>
                <p:cNvSpPr>
                  <a:spLocks noChangeShapeType="1"/>
                </p:cNvSpPr>
                <p:nvPr/>
              </p:nvSpPr>
              <p:spPr bwMode="auto">
                <a:xfrm>
                  <a:off x="173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2" name="Line 291"/>
                <p:cNvSpPr>
                  <a:spLocks noChangeShapeType="1"/>
                </p:cNvSpPr>
                <p:nvPr/>
              </p:nvSpPr>
              <p:spPr bwMode="auto">
                <a:xfrm>
                  <a:off x="174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3" name="Line 292"/>
                <p:cNvSpPr>
                  <a:spLocks noChangeShapeType="1"/>
                </p:cNvSpPr>
                <p:nvPr/>
              </p:nvSpPr>
              <p:spPr bwMode="auto">
                <a:xfrm>
                  <a:off x="1746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4" name="Line 293"/>
                <p:cNvSpPr>
                  <a:spLocks noChangeShapeType="1"/>
                </p:cNvSpPr>
                <p:nvPr/>
              </p:nvSpPr>
              <p:spPr bwMode="auto">
                <a:xfrm>
                  <a:off x="1753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5" name="Line 294"/>
                <p:cNvSpPr>
                  <a:spLocks noChangeShapeType="1"/>
                </p:cNvSpPr>
                <p:nvPr/>
              </p:nvSpPr>
              <p:spPr bwMode="auto">
                <a:xfrm>
                  <a:off x="1759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6" name="Line 295"/>
                <p:cNvSpPr>
                  <a:spLocks noChangeShapeType="1"/>
                </p:cNvSpPr>
                <p:nvPr/>
              </p:nvSpPr>
              <p:spPr bwMode="auto">
                <a:xfrm flipV="1">
                  <a:off x="1768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7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177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8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178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39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1787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0" name="Line 299"/>
                <p:cNvSpPr>
                  <a:spLocks noChangeShapeType="1"/>
                </p:cNvSpPr>
                <p:nvPr/>
              </p:nvSpPr>
              <p:spPr bwMode="auto">
                <a:xfrm>
                  <a:off x="1793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1" name="Line 300"/>
                <p:cNvSpPr>
                  <a:spLocks noChangeShapeType="1"/>
                </p:cNvSpPr>
                <p:nvPr/>
              </p:nvSpPr>
              <p:spPr bwMode="auto">
                <a:xfrm>
                  <a:off x="1802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2" name="Line 301"/>
                <p:cNvSpPr>
                  <a:spLocks noChangeShapeType="1"/>
                </p:cNvSpPr>
                <p:nvPr/>
              </p:nvSpPr>
              <p:spPr bwMode="auto">
                <a:xfrm>
                  <a:off x="180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3" name="Line 302"/>
                <p:cNvSpPr>
                  <a:spLocks noChangeShapeType="1"/>
                </p:cNvSpPr>
                <p:nvPr/>
              </p:nvSpPr>
              <p:spPr bwMode="auto">
                <a:xfrm>
                  <a:off x="181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4" name="Line 303"/>
                <p:cNvSpPr>
                  <a:spLocks noChangeShapeType="1"/>
                </p:cNvSpPr>
                <p:nvPr/>
              </p:nvSpPr>
              <p:spPr bwMode="auto">
                <a:xfrm>
                  <a:off x="1821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5" name="Line 304"/>
                <p:cNvSpPr>
                  <a:spLocks noChangeShapeType="1"/>
                </p:cNvSpPr>
                <p:nvPr/>
              </p:nvSpPr>
              <p:spPr bwMode="auto">
                <a:xfrm>
                  <a:off x="1828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6" name="Line 305"/>
                <p:cNvSpPr>
                  <a:spLocks noChangeShapeType="1"/>
                </p:cNvSpPr>
                <p:nvPr/>
              </p:nvSpPr>
              <p:spPr bwMode="auto">
                <a:xfrm flipV="1">
                  <a:off x="1836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7" name="Line 306"/>
                <p:cNvSpPr>
                  <a:spLocks noChangeShapeType="1"/>
                </p:cNvSpPr>
                <p:nvPr/>
              </p:nvSpPr>
              <p:spPr bwMode="auto">
                <a:xfrm flipV="1">
                  <a:off x="184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8" name="Line 307"/>
                <p:cNvSpPr>
                  <a:spLocks noChangeShapeType="1"/>
                </p:cNvSpPr>
                <p:nvPr/>
              </p:nvSpPr>
              <p:spPr bwMode="auto">
                <a:xfrm flipV="1">
                  <a:off x="184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49" name="Line 308"/>
                <p:cNvSpPr>
                  <a:spLocks noChangeShapeType="1"/>
                </p:cNvSpPr>
                <p:nvPr/>
              </p:nvSpPr>
              <p:spPr bwMode="auto">
                <a:xfrm flipV="1">
                  <a:off x="185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0" name="Line 309"/>
                <p:cNvSpPr>
                  <a:spLocks noChangeShapeType="1"/>
                </p:cNvSpPr>
                <p:nvPr/>
              </p:nvSpPr>
              <p:spPr bwMode="auto">
                <a:xfrm>
                  <a:off x="1862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1" name="Line 310"/>
                <p:cNvSpPr>
                  <a:spLocks noChangeShapeType="1"/>
                </p:cNvSpPr>
                <p:nvPr/>
              </p:nvSpPr>
              <p:spPr bwMode="auto">
                <a:xfrm>
                  <a:off x="1870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2" name="Line 311"/>
                <p:cNvSpPr>
                  <a:spLocks noChangeShapeType="1"/>
                </p:cNvSpPr>
                <p:nvPr/>
              </p:nvSpPr>
              <p:spPr bwMode="auto">
                <a:xfrm>
                  <a:off x="1877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3" name="Line 312"/>
                <p:cNvSpPr>
                  <a:spLocks noChangeShapeType="1"/>
                </p:cNvSpPr>
                <p:nvPr/>
              </p:nvSpPr>
              <p:spPr bwMode="auto">
                <a:xfrm>
                  <a:off x="1883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4" name="Line 313"/>
                <p:cNvSpPr>
                  <a:spLocks noChangeShapeType="1"/>
                </p:cNvSpPr>
                <p:nvPr/>
              </p:nvSpPr>
              <p:spPr bwMode="auto">
                <a:xfrm>
                  <a:off x="1890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5" name="Line 314"/>
                <p:cNvSpPr>
                  <a:spLocks noChangeShapeType="1"/>
                </p:cNvSpPr>
                <p:nvPr/>
              </p:nvSpPr>
              <p:spPr bwMode="auto">
                <a:xfrm>
                  <a:off x="1896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6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1905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7" name="Line 316"/>
                <p:cNvSpPr>
                  <a:spLocks noChangeShapeType="1"/>
                </p:cNvSpPr>
                <p:nvPr/>
              </p:nvSpPr>
              <p:spPr bwMode="auto">
                <a:xfrm flipV="1">
                  <a:off x="1911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8" name="Line 317"/>
                <p:cNvSpPr>
                  <a:spLocks noChangeShapeType="1"/>
                </p:cNvSpPr>
                <p:nvPr/>
              </p:nvSpPr>
              <p:spPr bwMode="auto">
                <a:xfrm flipV="1">
                  <a:off x="191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59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192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0" name="Line 319"/>
                <p:cNvSpPr>
                  <a:spLocks noChangeShapeType="1"/>
                </p:cNvSpPr>
                <p:nvPr/>
              </p:nvSpPr>
              <p:spPr bwMode="auto">
                <a:xfrm>
                  <a:off x="1930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1" name="Line 320"/>
                <p:cNvSpPr>
                  <a:spLocks noChangeShapeType="1"/>
                </p:cNvSpPr>
                <p:nvPr/>
              </p:nvSpPr>
              <p:spPr bwMode="auto">
                <a:xfrm>
                  <a:off x="193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2" name="Line 321"/>
                <p:cNvSpPr>
                  <a:spLocks noChangeShapeType="1"/>
                </p:cNvSpPr>
                <p:nvPr/>
              </p:nvSpPr>
              <p:spPr bwMode="auto">
                <a:xfrm>
                  <a:off x="1945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3" name="Line 322"/>
                <p:cNvSpPr>
                  <a:spLocks noChangeShapeType="1"/>
                </p:cNvSpPr>
                <p:nvPr/>
              </p:nvSpPr>
              <p:spPr bwMode="auto">
                <a:xfrm>
                  <a:off x="195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4" name="Line 323"/>
                <p:cNvSpPr>
                  <a:spLocks noChangeShapeType="1"/>
                </p:cNvSpPr>
                <p:nvPr/>
              </p:nvSpPr>
              <p:spPr bwMode="auto">
                <a:xfrm>
                  <a:off x="1958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5" name="Line 324"/>
                <p:cNvSpPr>
                  <a:spLocks noChangeShapeType="1"/>
                </p:cNvSpPr>
                <p:nvPr/>
              </p:nvSpPr>
              <p:spPr bwMode="auto">
                <a:xfrm>
                  <a:off x="1965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6" name="Line 325"/>
                <p:cNvSpPr>
                  <a:spLocks noChangeShapeType="1"/>
                </p:cNvSpPr>
                <p:nvPr/>
              </p:nvSpPr>
              <p:spPr bwMode="auto">
                <a:xfrm flipV="1">
                  <a:off x="1973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7" name="Line 326"/>
                <p:cNvSpPr>
                  <a:spLocks noChangeShapeType="1"/>
                </p:cNvSpPr>
                <p:nvPr/>
              </p:nvSpPr>
              <p:spPr bwMode="auto">
                <a:xfrm flipV="1">
                  <a:off x="1980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8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1986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69" name="Line 328"/>
                <p:cNvSpPr>
                  <a:spLocks noChangeShapeType="1"/>
                </p:cNvSpPr>
                <p:nvPr/>
              </p:nvSpPr>
              <p:spPr bwMode="auto">
                <a:xfrm flipV="1">
                  <a:off x="1992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0" name="Line 329"/>
                <p:cNvSpPr>
                  <a:spLocks noChangeShapeType="1"/>
                </p:cNvSpPr>
                <p:nvPr/>
              </p:nvSpPr>
              <p:spPr bwMode="auto">
                <a:xfrm>
                  <a:off x="1999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1" name="Line 330"/>
                <p:cNvSpPr>
                  <a:spLocks noChangeShapeType="1"/>
                </p:cNvSpPr>
                <p:nvPr/>
              </p:nvSpPr>
              <p:spPr bwMode="auto">
                <a:xfrm>
                  <a:off x="2007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2" name="Line 331"/>
                <p:cNvSpPr>
                  <a:spLocks noChangeShapeType="1"/>
                </p:cNvSpPr>
                <p:nvPr/>
              </p:nvSpPr>
              <p:spPr bwMode="auto">
                <a:xfrm>
                  <a:off x="2014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3" name="Line 332"/>
                <p:cNvSpPr>
                  <a:spLocks noChangeShapeType="1"/>
                </p:cNvSpPr>
                <p:nvPr/>
              </p:nvSpPr>
              <p:spPr bwMode="auto">
                <a:xfrm>
                  <a:off x="2020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4" name="Line 333"/>
                <p:cNvSpPr>
                  <a:spLocks noChangeShapeType="1"/>
                </p:cNvSpPr>
                <p:nvPr/>
              </p:nvSpPr>
              <p:spPr bwMode="auto">
                <a:xfrm>
                  <a:off x="2027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5" name="Line 334"/>
                <p:cNvSpPr>
                  <a:spLocks noChangeShapeType="1"/>
                </p:cNvSpPr>
                <p:nvPr/>
              </p:nvSpPr>
              <p:spPr bwMode="auto">
                <a:xfrm>
                  <a:off x="2033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6" name="Line 335"/>
                <p:cNvSpPr>
                  <a:spLocks noChangeShapeType="1"/>
                </p:cNvSpPr>
                <p:nvPr/>
              </p:nvSpPr>
              <p:spPr bwMode="auto">
                <a:xfrm flipV="1">
                  <a:off x="2042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7" name="Line 336"/>
                <p:cNvSpPr>
                  <a:spLocks noChangeShapeType="1"/>
                </p:cNvSpPr>
                <p:nvPr/>
              </p:nvSpPr>
              <p:spPr bwMode="auto">
                <a:xfrm flipV="1">
                  <a:off x="2048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8" name="Line 337"/>
                <p:cNvSpPr>
                  <a:spLocks noChangeShapeType="1"/>
                </p:cNvSpPr>
                <p:nvPr/>
              </p:nvSpPr>
              <p:spPr bwMode="auto">
                <a:xfrm flipV="1">
                  <a:off x="2055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79" name="Line 338"/>
                <p:cNvSpPr>
                  <a:spLocks noChangeShapeType="1"/>
                </p:cNvSpPr>
                <p:nvPr/>
              </p:nvSpPr>
              <p:spPr bwMode="auto">
                <a:xfrm flipV="1">
                  <a:off x="2061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0" name="Line 339"/>
                <p:cNvSpPr>
                  <a:spLocks noChangeShapeType="1"/>
                </p:cNvSpPr>
                <p:nvPr/>
              </p:nvSpPr>
              <p:spPr bwMode="auto">
                <a:xfrm>
                  <a:off x="2067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1" name="Line 340"/>
                <p:cNvSpPr>
                  <a:spLocks noChangeShapeType="1"/>
                </p:cNvSpPr>
                <p:nvPr/>
              </p:nvSpPr>
              <p:spPr bwMode="auto">
                <a:xfrm>
                  <a:off x="207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2" name="Line 341"/>
                <p:cNvSpPr>
                  <a:spLocks noChangeShapeType="1"/>
                </p:cNvSpPr>
                <p:nvPr/>
              </p:nvSpPr>
              <p:spPr bwMode="auto">
                <a:xfrm>
                  <a:off x="208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3" name="Line 342"/>
                <p:cNvSpPr>
                  <a:spLocks noChangeShapeType="1"/>
                </p:cNvSpPr>
                <p:nvPr/>
              </p:nvSpPr>
              <p:spPr bwMode="auto">
                <a:xfrm>
                  <a:off x="2089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4" name="Line 343"/>
                <p:cNvSpPr>
                  <a:spLocks noChangeShapeType="1"/>
                </p:cNvSpPr>
                <p:nvPr/>
              </p:nvSpPr>
              <p:spPr bwMode="auto">
                <a:xfrm>
                  <a:off x="2095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5" name="Line 344"/>
                <p:cNvSpPr>
                  <a:spLocks noChangeShapeType="1"/>
                </p:cNvSpPr>
                <p:nvPr/>
              </p:nvSpPr>
              <p:spPr bwMode="auto">
                <a:xfrm>
                  <a:off x="2102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6" name="Line 345"/>
                <p:cNvSpPr>
                  <a:spLocks noChangeShapeType="1"/>
                </p:cNvSpPr>
                <p:nvPr/>
              </p:nvSpPr>
              <p:spPr bwMode="auto">
                <a:xfrm flipV="1">
                  <a:off x="2110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7" name="Line 346"/>
                <p:cNvSpPr>
                  <a:spLocks noChangeShapeType="1"/>
                </p:cNvSpPr>
                <p:nvPr/>
              </p:nvSpPr>
              <p:spPr bwMode="auto">
                <a:xfrm flipV="1">
                  <a:off x="2117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8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123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89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2129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0" name="Line 349"/>
                <p:cNvSpPr>
                  <a:spLocks noChangeShapeType="1"/>
                </p:cNvSpPr>
                <p:nvPr/>
              </p:nvSpPr>
              <p:spPr bwMode="auto">
                <a:xfrm>
                  <a:off x="2136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1" name="Line 350"/>
                <p:cNvSpPr>
                  <a:spLocks noChangeShapeType="1"/>
                </p:cNvSpPr>
                <p:nvPr/>
              </p:nvSpPr>
              <p:spPr bwMode="auto">
                <a:xfrm>
                  <a:off x="2144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2" name="Line 351"/>
                <p:cNvSpPr>
                  <a:spLocks noChangeShapeType="1"/>
                </p:cNvSpPr>
                <p:nvPr/>
              </p:nvSpPr>
              <p:spPr bwMode="auto">
                <a:xfrm>
                  <a:off x="215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3" name="Line 352"/>
                <p:cNvSpPr>
                  <a:spLocks noChangeShapeType="1"/>
                </p:cNvSpPr>
                <p:nvPr/>
              </p:nvSpPr>
              <p:spPr bwMode="auto">
                <a:xfrm>
                  <a:off x="2157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4" name="Line 353"/>
                <p:cNvSpPr>
                  <a:spLocks noChangeShapeType="1"/>
                </p:cNvSpPr>
                <p:nvPr/>
              </p:nvSpPr>
              <p:spPr bwMode="auto">
                <a:xfrm>
                  <a:off x="2164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5" name="Line 354"/>
                <p:cNvSpPr>
                  <a:spLocks noChangeShapeType="1"/>
                </p:cNvSpPr>
                <p:nvPr/>
              </p:nvSpPr>
              <p:spPr bwMode="auto">
                <a:xfrm>
                  <a:off x="2170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6" name="Line 355"/>
                <p:cNvSpPr>
                  <a:spLocks noChangeShapeType="1"/>
                </p:cNvSpPr>
                <p:nvPr/>
              </p:nvSpPr>
              <p:spPr bwMode="auto">
                <a:xfrm flipV="1">
                  <a:off x="2179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7" name="Line 356"/>
                <p:cNvSpPr>
                  <a:spLocks noChangeShapeType="1"/>
                </p:cNvSpPr>
                <p:nvPr/>
              </p:nvSpPr>
              <p:spPr bwMode="auto">
                <a:xfrm flipV="1">
                  <a:off x="218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8" name="Line 357"/>
                <p:cNvSpPr>
                  <a:spLocks noChangeShapeType="1"/>
                </p:cNvSpPr>
                <p:nvPr/>
              </p:nvSpPr>
              <p:spPr bwMode="auto">
                <a:xfrm flipV="1">
                  <a:off x="2191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99" name="Line 358"/>
                <p:cNvSpPr>
                  <a:spLocks noChangeShapeType="1"/>
                </p:cNvSpPr>
                <p:nvPr/>
              </p:nvSpPr>
              <p:spPr bwMode="auto">
                <a:xfrm flipV="1">
                  <a:off x="2198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0" name="Line 359"/>
                <p:cNvSpPr>
                  <a:spLocks noChangeShapeType="1"/>
                </p:cNvSpPr>
                <p:nvPr/>
              </p:nvSpPr>
              <p:spPr bwMode="auto">
                <a:xfrm>
                  <a:off x="2204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1" name="Line 360"/>
                <p:cNvSpPr>
                  <a:spLocks noChangeShapeType="1"/>
                </p:cNvSpPr>
                <p:nvPr/>
              </p:nvSpPr>
              <p:spPr bwMode="auto">
                <a:xfrm>
                  <a:off x="2213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2" name="Line 361"/>
                <p:cNvSpPr>
                  <a:spLocks noChangeShapeType="1"/>
                </p:cNvSpPr>
                <p:nvPr/>
              </p:nvSpPr>
              <p:spPr bwMode="auto">
                <a:xfrm>
                  <a:off x="221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3" name="Line 362"/>
                <p:cNvSpPr>
                  <a:spLocks noChangeShapeType="1"/>
                </p:cNvSpPr>
                <p:nvPr/>
              </p:nvSpPr>
              <p:spPr bwMode="auto">
                <a:xfrm>
                  <a:off x="2226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4" name="Line 363"/>
                <p:cNvSpPr>
                  <a:spLocks noChangeShapeType="1"/>
                </p:cNvSpPr>
                <p:nvPr/>
              </p:nvSpPr>
              <p:spPr bwMode="auto">
                <a:xfrm>
                  <a:off x="2232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5" name="Line 364"/>
                <p:cNvSpPr>
                  <a:spLocks noChangeShapeType="1"/>
                </p:cNvSpPr>
                <p:nvPr/>
              </p:nvSpPr>
              <p:spPr bwMode="auto">
                <a:xfrm>
                  <a:off x="2239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6" name="Line 365"/>
                <p:cNvSpPr>
                  <a:spLocks noChangeShapeType="1"/>
                </p:cNvSpPr>
                <p:nvPr/>
              </p:nvSpPr>
              <p:spPr bwMode="auto">
                <a:xfrm flipV="1">
                  <a:off x="2247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7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2254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8" name="Line 367"/>
                <p:cNvSpPr>
                  <a:spLocks noChangeShapeType="1"/>
                </p:cNvSpPr>
                <p:nvPr/>
              </p:nvSpPr>
              <p:spPr bwMode="auto">
                <a:xfrm flipV="1">
                  <a:off x="226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09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2266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0" name="Line 369"/>
                <p:cNvSpPr>
                  <a:spLocks noChangeShapeType="1"/>
                </p:cNvSpPr>
                <p:nvPr/>
              </p:nvSpPr>
              <p:spPr bwMode="auto">
                <a:xfrm>
                  <a:off x="2273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1" name="Line 370"/>
                <p:cNvSpPr>
                  <a:spLocks noChangeShapeType="1"/>
                </p:cNvSpPr>
                <p:nvPr/>
              </p:nvSpPr>
              <p:spPr bwMode="auto">
                <a:xfrm>
                  <a:off x="2281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2" name="Line 371"/>
                <p:cNvSpPr>
                  <a:spLocks noChangeShapeType="1"/>
                </p:cNvSpPr>
                <p:nvPr/>
              </p:nvSpPr>
              <p:spPr bwMode="auto">
                <a:xfrm>
                  <a:off x="228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3" name="Line 372"/>
                <p:cNvSpPr>
                  <a:spLocks noChangeShapeType="1"/>
                </p:cNvSpPr>
                <p:nvPr/>
              </p:nvSpPr>
              <p:spPr bwMode="auto">
                <a:xfrm>
                  <a:off x="229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4" name="Line 373"/>
                <p:cNvSpPr>
                  <a:spLocks noChangeShapeType="1"/>
                </p:cNvSpPr>
                <p:nvPr/>
              </p:nvSpPr>
              <p:spPr bwMode="auto">
                <a:xfrm>
                  <a:off x="2301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5" name="Line 374"/>
                <p:cNvSpPr>
                  <a:spLocks noChangeShapeType="1"/>
                </p:cNvSpPr>
                <p:nvPr/>
              </p:nvSpPr>
              <p:spPr bwMode="auto">
                <a:xfrm>
                  <a:off x="2307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6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2316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7" name="Line 376"/>
                <p:cNvSpPr>
                  <a:spLocks noChangeShapeType="1"/>
                </p:cNvSpPr>
                <p:nvPr/>
              </p:nvSpPr>
              <p:spPr bwMode="auto">
                <a:xfrm flipV="1">
                  <a:off x="232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8" name="Line 377"/>
                <p:cNvSpPr>
                  <a:spLocks noChangeShapeType="1"/>
                </p:cNvSpPr>
                <p:nvPr/>
              </p:nvSpPr>
              <p:spPr bwMode="auto">
                <a:xfrm flipV="1">
                  <a:off x="232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19" name="Line 378"/>
                <p:cNvSpPr>
                  <a:spLocks noChangeShapeType="1"/>
                </p:cNvSpPr>
                <p:nvPr/>
              </p:nvSpPr>
              <p:spPr bwMode="auto">
                <a:xfrm flipV="1">
                  <a:off x="2335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0" name="Line 379"/>
                <p:cNvSpPr>
                  <a:spLocks noChangeShapeType="1"/>
                </p:cNvSpPr>
                <p:nvPr/>
              </p:nvSpPr>
              <p:spPr bwMode="auto">
                <a:xfrm>
                  <a:off x="2341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1" name="Line 380"/>
                <p:cNvSpPr>
                  <a:spLocks noChangeShapeType="1"/>
                </p:cNvSpPr>
                <p:nvPr/>
              </p:nvSpPr>
              <p:spPr bwMode="auto">
                <a:xfrm>
                  <a:off x="2350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2" name="Line 381"/>
                <p:cNvSpPr>
                  <a:spLocks noChangeShapeType="1"/>
                </p:cNvSpPr>
                <p:nvPr/>
              </p:nvSpPr>
              <p:spPr bwMode="auto">
                <a:xfrm>
                  <a:off x="2356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3" name="Line 382"/>
                <p:cNvSpPr>
                  <a:spLocks noChangeShapeType="1"/>
                </p:cNvSpPr>
                <p:nvPr/>
              </p:nvSpPr>
              <p:spPr bwMode="auto">
                <a:xfrm>
                  <a:off x="236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4" name="Line 383"/>
                <p:cNvSpPr>
                  <a:spLocks noChangeShapeType="1"/>
                </p:cNvSpPr>
                <p:nvPr/>
              </p:nvSpPr>
              <p:spPr bwMode="auto">
                <a:xfrm>
                  <a:off x="2369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5" name="Line 384"/>
                <p:cNvSpPr>
                  <a:spLocks noChangeShapeType="1"/>
                </p:cNvSpPr>
                <p:nvPr/>
              </p:nvSpPr>
              <p:spPr bwMode="auto">
                <a:xfrm>
                  <a:off x="2376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6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2384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27" name="Line 386"/>
                <p:cNvSpPr>
                  <a:spLocks noChangeShapeType="1"/>
                </p:cNvSpPr>
                <p:nvPr/>
              </p:nvSpPr>
              <p:spPr bwMode="auto">
                <a:xfrm flipV="1">
                  <a:off x="2391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727" name="Line 387"/>
              <p:cNvSpPr>
                <a:spLocks noChangeShapeType="1"/>
              </p:cNvSpPr>
              <p:nvPr/>
            </p:nvSpPr>
            <p:spPr bwMode="auto">
              <a:xfrm rot="-6160155" flipH="1" flipV="1">
                <a:off x="1621" y="2397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388"/>
            <p:cNvGrpSpPr>
              <a:grpSpLocks/>
            </p:cNvGrpSpPr>
            <p:nvPr/>
          </p:nvGrpSpPr>
          <p:grpSpPr bwMode="auto">
            <a:xfrm flipH="1">
              <a:off x="2608" y="436"/>
              <a:ext cx="106" cy="956"/>
              <a:chOff x="1560" y="1612"/>
              <a:chExt cx="106" cy="956"/>
            </a:xfrm>
          </p:grpSpPr>
          <p:sp>
            <p:nvSpPr>
              <p:cNvPr id="18622" name="Rectangle 389"/>
              <p:cNvSpPr>
                <a:spLocks noChangeArrowheads="1"/>
              </p:cNvSpPr>
              <p:nvPr/>
            </p:nvSpPr>
            <p:spPr bwMode="auto">
              <a:xfrm rot="-6160155" flipH="1" flipV="1">
                <a:off x="1109" y="2068"/>
                <a:ext cx="956" cy="4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en-US"/>
              </a:p>
            </p:txBody>
          </p:sp>
          <p:grpSp>
            <p:nvGrpSpPr>
              <p:cNvPr id="9" name="Group 390"/>
              <p:cNvGrpSpPr>
                <a:grpSpLocks/>
              </p:cNvGrpSpPr>
              <p:nvPr/>
            </p:nvGrpSpPr>
            <p:grpSpPr bwMode="auto">
              <a:xfrm rot="-6160155" flipH="1" flipV="1">
                <a:off x="1195" y="1977"/>
                <a:ext cx="758" cy="28"/>
                <a:chOff x="1712" y="1018"/>
                <a:chExt cx="685" cy="29"/>
              </a:xfrm>
            </p:grpSpPr>
            <p:sp>
              <p:nvSpPr>
                <p:cNvPr id="18625" name="Line 391"/>
                <p:cNvSpPr>
                  <a:spLocks noChangeShapeType="1"/>
                </p:cNvSpPr>
                <p:nvPr/>
              </p:nvSpPr>
              <p:spPr bwMode="auto">
                <a:xfrm flipV="1">
                  <a:off x="171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6" name="Line 392"/>
                <p:cNvSpPr>
                  <a:spLocks noChangeShapeType="1"/>
                </p:cNvSpPr>
                <p:nvPr/>
              </p:nvSpPr>
              <p:spPr bwMode="auto">
                <a:xfrm flipV="1">
                  <a:off x="171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7" name="Line 393"/>
                <p:cNvSpPr>
                  <a:spLocks noChangeShapeType="1"/>
                </p:cNvSpPr>
                <p:nvPr/>
              </p:nvSpPr>
              <p:spPr bwMode="auto">
                <a:xfrm>
                  <a:off x="1725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8" name="Line 394"/>
                <p:cNvSpPr>
                  <a:spLocks noChangeShapeType="1"/>
                </p:cNvSpPr>
                <p:nvPr/>
              </p:nvSpPr>
              <p:spPr bwMode="auto">
                <a:xfrm>
                  <a:off x="173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9" name="Line 395"/>
                <p:cNvSpPr>
                  <a:spLocks noChangeShapeType="1"/>
                </p:cNvSpPr>
                <p:nvPr/>
              </p:nvSpPr>
              <p:spPr bwMode="auto">
                <a:xfrm>
                  <a:off x="174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0" name="Line 396"/>
                <p:cNvSpPr>
                  <a:spLocks noChangeShapeType="1"/>
                </p:cNvSpPr>
                <p:nvPr/>
              </p:nvSpPr>
              <p:spPr bwMode="auto">
                <a:xfrm>
                  <a:off x="1746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1" name="Line 397"/>
                <p:cNvSpPr>
                  <a:spLocks noChangeShapeType="1"/>
                </p:cNvSpPr>
                <p:nvPr/>
              </p:nvSpPr>
              <p:spPr bwMode="auto">
                <a:xfrm>
                  <a:off x="1753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2" name="Line 398"/>
                <p:cNvSpPr>
                  <a:spLocks noChangeShapeType="1"/>
                </p:cNvSpPr>
                <p:nvPr/>
              </p:nvSpPr>
              <p:spPr bwMode="auto">
                <a:xfrm>
                  <a:off x="1759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3" name="Line 399"/>
                <p:cNvSpPr>
                  <a:spLocks noChangeShapeType="1"/>
                </p:cNvSpPr>
                <p:nvPr/>
              </p:nvSpPr>
              <p:spPr bwMode="auto">
                <a:xfrm flipV="1">
                  <a:off x="1768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4" name="Line 400"/>
                <p:cNvSpPr>
                  <a:spLocks noChangeShapeType="1"/>
                </p:cNvSpPr>
                <p:nvPr/>
              </p:nvSpPr>
              <p:spPr bwMode="auto">
                <a:xfrm flipV="1">
                  <a:off x="177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5" name="Line 401"/>
                <p:cNvSpPr>
                  <a:spLocks noChangeShapeType="1"/>
                </p:cNvSpPr>
                <p:nvPr/>
              </p:nvSpPr>
              <p:spPr bwMode="auto">
                <a:xfrm flipV="1">
                  <a:off x="178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6" name="Line 402"/>
                <p:cNvSpPr>
                  <a:spLocks noChangeShapeType="1"/>
                </p:cNvSpPr>
                <p:nvPr/>
              </p:nvSpPr>
              <p:spPr bwMode="auto">
                <a:xfrm flipV="1">
                  <a:off x="1787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7" name="Line 403"/>
                <p:cNvSpPr>
                  <a:spLocks noChangeShapeType="1"/>
                </p:cNvSpPr>
                <p:nvPr/>
              </p:nvSpPr>
              <p:spPr bwMode="auto">
                <a:xfrm>
                  <a:off x="1793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8" name="Line 404"/>
                <p:cNvSpPr>
                  <a:spLocks noChangeShapeType="1"/>
                </p:cNvSpPr>
                <p:nvPr/>
              </p:nvSpPr>
              <p:spPr bwMode="auto">
                <a:xfrm>
                  <a:off x="1802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39" name="Line 405"/>
                <p:cNvSpPr>
                  <a:spLocks noChangeShapeType="1"/>
                </p:cNvSpPr>
                <p:nvPr/>
              </p:nvSpPr>
              <p:spPr bwMode="auto">
                <a:xfrm>
                  <a:off x="180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0" name="Line 406"/>
                <p:cNvSpPr>
                  <a:spLocks noChangeShapeType="1"/>
                </p:cNvSpPr>
                <p:nvPr/>
              </p:nvSpPr>
              <p:spPr bwMode="auto">
                <a:xfrm>
                  <a:off x="181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1" name="Line 407"/>
                <p:cNvSpPr>
                  <a:spLocks noChangeShapeType="1"/>
                </p:cNvSpPr>
                <p:nvPr/>
              </p:nvSpPr>
              <p:spPr bwMode="auto">
                <a:xfrm>
                  <a:off x="1821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2" name="Line 408"/>
                <p:cNvSpPr>
                  <a:spLocks noChangeShapeType="1"/>
                </p:cNvSpPr>
                <p:nvPr/>
              </p:nvSpPr>
              <p:spPr bwMode="auto">
                <a:xfrm>
                  <a:off x="1828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3" name="Line 409"/>
                <p:cNvSpPr>
                  <a:spLocks noChangeShapeType="1"/>
                </p:cNvSpPr>
                <p:nvPr/>
              </p:nvSpPr>
              <p:spPr bwMode="auto">
                <a:xfrm flipV="1">
                  <a:off x="1836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4" name="Line 410"/>
                <p:cNvSpPr>
                  <a:spLocks noChangeShapeType="1"/>
                </p:cNvSpPr>
                <p:nvPr/>
              </p:nvSpPr>
              <p:spPr bwMode="auto">
                <a:xfrm flipV="1">
                  <a:off x="184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5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184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6" name="Line 412"/>
                <p:cNvSpPr>
                  <a:spLocks noChangeShapeType="1"/>
                </p:cNvSpPr>
                <p:nvPr/>
              </p:nvSpPr>
              <p:spPr bwMode="auto">
                <a:xfrm flipV="1">
                  <a:off x="185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7" name="Line 413"/>
                <p:cNvSpPr>
                  <a:spLocks noChangeShapeType="1"/>
                </p:cNvSpPr>
                <p:nvPr/>
              </p:nvSpPr>
              <p:spPr bwMode="auto">
                <a:xfrm>
                  <a:off x="1862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8" name="Line 414"/>
                <p:cNvSpPr>
                  <a:spLocks noChangeShapeType="1"/>
                </p:cNvSpPr>
                <p:nvPr/>
              </p:nvSpPr>
              <p:spPr bwMode="auto">
                <a:xfrm>
                  <a:off x="1870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49" name="Line 415"/>
                <p:cNvSpPr>
                  <a:spLocks noChangeShapeType="1"/>
                </p:cNvSpPr>
                <p:nvPr/>
              </p:nvSpPr>
              <p:spPr bwMode="auto">
                <a:xfrm>
                  <a:off x="1877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0" name="Line 416"/>
                <p:cNvSpPr>
                  <a:spLocks noChangeShapeType="1"/>
                </p:cNvSpPr>
                <p:nvPr/>
              </p:nvSpPr>
              <p:spPr bwMode="auto">
                <a:xfrm>
                  <a:off x="1883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1" name="Line 417"/>
                <p:cNvSpPr>
                  <a:spLocks noChangeShapeType="1"/>
                </p:cNvSpPr>
                <p:nvPr/>
              </p:nvSpPr>
              <p:spPr bwMode="auto">
                <a:xfrm>
                  <a:off x="1890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2" name="Line 418"/>
                <p:cNvSpPr>
                  <a:spLocks noChangeShapeType="1"/>
                </p:cNvSpPr>
                <p:nvPr/>
              </p:nvSpPr>
              <p:spPr bwMode="auto">
                <a:xfrm>
                  <a:off x="1896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3" name="Line 419"/>
                <p:cNvSpPr>
                  <a:spLocks noChangeShapeType="1"/>
                </p:cNvSpPr>
                <p:nvPr/>
              </p:nvSpPr>
              <p:spPr bwMode="auto">
                <a:xfrm flipV="1">
                  <a:off x="1905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4" name="Line 420"/>
                <p:cNvSpPr>
                  <a:spLocks noChangeShapeType="1"/>
                </p:cNvSpPr>
                <p:nvPr/>
              </p:nvSpPr>
              <p:spPr bwMode="auto">
                <a:xfrm flipV="1">
                  <a:off x="1911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5" name="Line 421"/>
                <p:cNvSpPr>
                  <a:spLocks noChangeShapeType="1"/>
                </p:cNvSpPr>
                <p:nvPr/>
              </p:nvSpPr>
              <p:spPr bwMode="auto">
                <a:xfrm flipV="1">
                  <a:off x="191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6" name="Line 422"/>
                <p:cNvSpPr>
                  <a:spLocks noChangeShapeType="1"/>
                </p:cNvSpPr>
                <p:nvPr/>
              </p:nvSpPr>
              <p:spPr bwMode="auto">
                <a:xfrm flipV="1">
                  <a:off x="192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7" name="Line 423"/>
                <p:cNvSpPr>
                  <a:spLocks noChangeShapeType="1"/>
                </p:cNvSpPr>
                <p:nvPr/>
              </p:nvSpPr>
              <p:spPr bwMode="auto">
                <a:xfrm>
                  <a:off x="1930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8" name="Line 424"/>
                <p:cNvSpPr>
                  <a:spLocks noChangeShapeType="1"/>
                </p:cNvSpPr>
                <p:nvPr/>
              </p:nvSpPr>
              <p:spPr bwMode="auto">
                <a:xfrm>
                  <a:off x="193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59" name="Line 425"/>
                <p:cNvSpPr>
                  <a:spLocks noChangeShapeType="1"/>
                </p:cNvSpPr>
                <p:nvPr/>
              </p:nvSpPr>
              <p:spPr bwMode="auto">
                <a:xfrm>
                  <a:off x="1945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0" name="Line 426"/>
                <p:cNvSpPr>
                  <a:spLocks noChangeShapeType="1"/>
                </p:cNvSpPr>
                <p:nvPr/>
              </p:nvSpPr>
              <p:spPr bwMode="auto">
                <a:xfrm>
                  <a:off x="195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1" name="Line 427"/>
                <p:cNvSpPr>
                  <a:spLocks noChangeShapeType="1"/>
                </p:cNvSpPr>
                <p:nvPr/>
              </p:nvSpPr>
              <p:spPr bwMode="auto">
                <a:xfrm>
                  <a:off x="1958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2" name="Line 428"/>
                <p:cNvSpPr>
                  <a:spLocks noChangeShapeType="1"/>
                </p:cNvSpPr>
                <p:nvPr/>
              </p:nvSpPr>
              <p:spPr bwMode="auto">
                <a:xfrm>
                  <a:off x="1965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3" name="Line 429"/>
                <p:cNvSpPr>
                  <a:spLocks noChangeShapeType="1"/>
                </p:cNvSpPr>
                <p:nvPr/>
              </p:nvSpPr>
              <p:spPr bwMode="auto">
                <a:xfrm flipV="1">
                  <a:off x="1973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4" name="Line 430"/>
                <p:cNvSpPr>
                  <a:spLocks noChangeShapeType="1"/>
                </p:cNvSpPr>
                <p:nvPr/>
              </p:nvSpPr>
              <p:spPr bwMode="auto">
                <a:xfrm flipV="1">
                  <a:off x="1980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5" name="Line 431"/>
                <p:cNvSpPr>
                  <a:spLocks noChangeShapeType="1"/>
                </p:cNvSpPr>
                <p:nvPr/>
              </p:nvSpPr>
              <p:spPr bwMode="auto">
                <a:xfrm flipV="1">
                  <a:off x="1986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6" name="Line 432"/>
                <p:cNvSpPr>
                  <a:spLocks noChangeShapeType="1"/>
                </p:cNvSpPr>
                <p:nvPr/>
              </p:nvSpPr>
              <p:spPr bwMode="auto">
                <a:xfrm flipV="1">
                  <a:off x="1992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7" name="Line 433"/>
                <p:cNvSpPr>
                  <a:spLocks noChangeShapeType="1"/>
                </p:cNvSpPr>
                <p:nvPr/>
              </p:nvSpPr>
              <p:spPr bwMode="auto">
                <a:xfrm>
                  <a:off x="1999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8" name="Line 434"/>
                <p:cNvSpPr>
                  <a:spLocks noChangeShapeType="1"/>
                </p:cNvSpPr>
                <p:nvPr/>
              </p:nvSpPr>
              <p:spPr bwMode="auto">
                <a:xfrm>
                  <a:off x="2007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69" name="Line 435"/>
                <p:cNvSpPr>
                  <a:spLocks noChangeShapeType="1"/>
                </p:cNvSpPr>
                <p:nvPr/>
              </p:nvSpPr>
              <p:spPr bwMode="auto">
                <a:xfrm>
                  <a:off x="2014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0" name="Line 436"/>
                <p:cNvSpPr>
                  <a:spLocks noChangeShapeType="1"/>
                </p:cNvSpPr>
                <p:nvPr/>
              </p:nvSpPr>
              <p:spPr bwMode="auto">
                <a:xfrm>
                  <a:off x="2020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1" name="Line 437"/>
                <p:cNvSpPr>
                  <a:spLocks noChangeShapeType="1"/>
                </p:cNvSpPr>
                <p:nvPr/>
              </p:nvSpPr>
              <p:spPr bwMode="auto">
                <a:xfrm>
                  <a:off x="2027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2" name="Line 438"/>
                <p:cNvSpPr>
                  <a:spLocks noChangeShapeType="1"/>
                </p:cNvSpPr>
                <p:nvPr/>
              </p:nvSpPr>
              <p:spPr bwMode="auto">
                <a:xfrm>
                  <a:off x="2033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3" name="Line 439"/>
                <p:cNvSpPr>
                  <a:spLocks noChangeShapeType="1"/>
                </p:cNvSpPr>
                <p:nvPr/>
              </p:nvSpPr>
              <p:spPr bwMode="auto">
                <a:xfrm flipV="1">
                  <a:off x="2042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4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2048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5" name="Line 441"/>
                <p:cNvSpPr>
                  <a:spLocks noChangeShapeType="1"/>
                </p:cNvSpPr>
                <p:nvPr/>
              </p:nvSpPr>
              <p:spPr bwMode="auto">
                <a:xfrm flipV="1">
                  <a:off x="2055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6" name="Line 442"/>
                <p:cNvSpPr>
                  <a:spLocks noChangeShapeType="1"/>
                </p:cNvSpPr>
                <p:nvPr/>
              </p:nvSpPr>
              <p:spPr bwMode="auto">
                <a:xfrm flipV="1">
                  <a:off x="2061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7" name="Line 443"/>
                <p:cNvSpPr>
                  <a:spLocks noChangeShapeType="1"/>
                </p:cNvSpPr>
                <p:nvPr/>
              </p:nvSpPr>
              <p:spPr bwMode="auto">
                <a:xfrm>
                  <a:off x="2067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8" name="Line 444"/>
                <p:cNvSpPr>
                  <a:spLocks noChangeShapeType="1"/>
                </p:cNvSpPr>
                <p:nvPr/>
              </p:nvSpPr>
              <p:spPr bwMode="auto">
                <a:xfrm>
                  <a:off x="207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79" name="Line 445"/>
                <p:cNvSpPr>
                  <a:spLocks noChangeShapeType="1"/>
                </p:cNvSpPr>
                <p:nvPr/>
              </p:nvSpPr>
              <p:spPr bwMode="auto">
                <a:xfrm>
                  <a:off x="208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0" name="Line 446"/>
                <p:cNvSpPr>
                  <a:spLocks noChangeShapeType="1"/>
                </p:cNvSpPr>
                <p:nvPr/>
              </p:nvSpPr>
              <p:spPr bwMode="auto">
                <a:xfrm>
                  <a:off x="2089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1" name="Line 447"/>
                <p:cNvSpPr>
                  <a:spLocks noChangeShapeType="1"/>
                </p:cNvSpPr>
                <p:nvPr/>
              </p:nvSpPr>
              <p:spPr bwMode="auto">
                <a:xfrm>
                  <a:off x="2095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2" name="Line 448"/>
                <p:cNvSpPr>
                  <a:spLocks noChangeShapeType="1"/>
                </p:cNvSpPr>
                <p:nvPr/>
              </p:nvSpPr>
              <p:spPr bwMode="auto">
                <a:xfrm>
                  <a:off x="2102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3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110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4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2117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5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123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6" name="Line 452"/>
                <p:cNvSpPr>
                  <a:spLocks noChangeShapeType="1"/>
                </p:cNvSpPr>
                <p:nvPr/>
              </p:nvSpPr>
              <p:spPr bwMode="auto">
                <a:xfrm flipV="1">
                  <a:off x="2129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7" name="Line 453"/>
                <p:cNvSpPr>
                  <a:spLocks noChangeShapeType="1"/>
                </p:cNvSpPr>
                <p:nvPr/>
              </p:nvSpPr>
              <p:spPr bwMode="auto">
                <a:xfrm>
                  <a:off x="2136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8" name="Line 454"/>
                <p:cNvSpPr>
                  <a:spLocks noChangeShapeType="1"/>
                </p:cNvSpPr>
                <p:nvPr/>
              </p:nvSpPr>
              <p:spPr bwMode="auto">
                <a:xfrm>
                  <a:off x="2144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89" name="Line 455"/>
                <p:cNvSpPr>
                  <a:spLocks noChangeShapeType="1"/>
                </p:cNvSpPr>
                <p:nvPr/>
              </p:nvSpPr>
              <p:spPr bwMode="auto">
                <a:xfrm>
                  <a:off x="215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0" name="Line 456"/>
                <p:cNvSpPr>
                  <a:spLocks noChangeShapeType="1"/>
                </p:cNvSpPr>
                <p:nvPr/>
              </p:nvSpPr>
              <p:spPr bwMode="auto">
                <a:xfrm>
                  <a:off x="2157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1" name="Line 457"/>
                <p:cNvSpPr>
                  <a:spLocks noChangeShapeType="1"/>
                </p:cNvSpPr>
                <p:nvPr/>
              </p:nvSpPr>
              <p:spPr bwMode="auto">
                <a:xfrm>
                  <a:off x="2164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2" name="Line 458"/>
                <p:cNvSpPr>
                  <a:spLocks noChangeShapeType="1"/>
                </p:cNvSpPr>
                <p:nvPr/>
              </p:nvSpPr>
              <p:spPr bwMode="auto">
                <a:xfrm>
                  <a:off x="2170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3" name="Line 459"/>
                <p:cNvSpPr>
                  <a:spLocks noChangeShapeType="1"/>
                </p:cNvSpPr>
                <p:nvPr/>
              </p:nvSpPr>
              <p:spPr bwMode="auto">
                <a:xfrm flipV="1">
                  <a:off x="2179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4" name="Line 460"/>
                <p:cNvSpPr>
                  <a:spLocks noChangeShapeType="1"/>
                </p:cNvSpPr>
                <p:nvPr/>
              </p:nvSpPr>
              <p:spPr bwMode="auto">
                <a:xfrm flipV="1">
                  <a:off x="218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5" name="Line 461"/>
                <p:cNvSpPr>
                  <a:spLocks noChangeShapeType="1"/>
                </p:cNvSpPr>
                <p:nvPr/>
              </p:nvSpPr>
              <p:spPr bwMode="auto">
                <a:xfrm flipV="1">
                  <a:off x="2191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6" name="Line 462"/>
                <p:cNvSpPr>
                  <a:spLocks noChangeShapeType="1"/>
                </p:cNvSpPr>
                <p:nvPr/>
              </p:nvSpPr>
              <p:spPr bwMode="auto">
                <a:xfrm flipV="1">
                  <a:off x="2198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7" name="Line 463"/>
                <p:cNvSpPr>
                  <a:spLocks noChangeShapeType="1"/>
                </p:cNvSpPr>
                <p:nvPr/>
              </p:nvSpPr>
              <p:spPr bwMode="auto">
                <a:xfrm>
                  <a:off x="2204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8" name="Line 464"/>
                <p:cNvSpPr>
                  <a:spLocks noChangeShapeType="1"/>
                </p:cNvSpPr>
                <p:nvPr/>
              </p:nvSpPr>
              <p:spPr bwMode="auto">
                <a:xfrm>
                  <a:off x="2213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99" name="Line 465"/>
                <p:cNvSpPr>
                  <a:spLocks noChangeShapeType="1"/>
                </p:cNvSpPr>
                <p:nvPr/>
              </p:nvSpPr>
              <p:spPr bwMode="auto">
                <a:xfrm>
                  <a:off x="221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0" name="Line 466"/>
                <p:cNvSpPr>
                  <a:spLocks noChangeShapeType="1"/>
                </p:cNvSpPr>
                <p:nvPr/>
              </p:nvSpPr>
              <p:spPr bwMode="auto">
                <a:xfrm>
                  <a:off x="2226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1" name="Line 467"/>
                <p:cNvSpPr>
                  <a:spLocks noChangeShapeType="1"/>
                </p:cNvSpPr>
                <p:nvPr/>
              </p:nvSpPr>
              <p:spPr bwMode="auto">
                <a:xfrm>
                  <a:off x="2232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2" name="Line 468"/>
                <p:cNvSpPr>
                  <a:spLocks noChangeShapeType="1"/>
                </p:cNvSpPr>
                <p:nvPr/>
              </p:nvSpPr>
              <p:spPr bwMode="auto">
                <a:xfrm>
                  <a:off x="2239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3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2247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4" name="Line 470"/>
                <p:cNvSpPr>
                  <a:spLocks noChangeShapeType="1"/>
                </p:cNvSpPr>
                <p:nvPr/>
              </p:nvSpPr>
              <p:spPr bwMode="auto">
                <a:xfrm flipV="1">
                  <a:off x="2254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5" name="Line 471"/>
                <p:cNvSpPr>
                  <a:spLocks noChangeShapeType="1"/>
                </p:cNvSpPr>
                <p:nvPr/>
              </p:nvSpPr>
              <p:spPr bwMode="auto">
                <a:xfrm flipV="1">
                  <a:off x="226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6" name="Line 472"/>
                <p:cNvSpPr>
                  <a:spLocks noChangeShapeType="1"/>
                </p:cNvSpPr>
                <p:nvPr/>
              </p:nvSpPr>
              <p:spPr bwMode="auto">
                <a:xfrm flipV="1">
                  <a:off x="2266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7" name="Line 473"/>
                <p:cNvSpPr>
                  <a:spLocks noChangeShapeType="1"/>
                </p:cNvSpPr>
                <p:nvPr/>
              </p:nvSpPr>
              <p:spPr bwMode="auto">
                <a:xfrm>
                  <a:off x="2273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8" name="Line 474"/>
                <p:cNvSpPr>
                  <a:spLocks noChangeShapeType="1"/>
                </p:cNvSpPr>
                <p:nvPr/>
              </p:nvSpPr>
              <p:spPr bwMode="auto">
                <a:xfrm>
                  <a:off x="2281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09" name="Line 475"/>
                <p:cNvSpPr>
                  <a:spLocks noChangeShapeType="1"/>
                </p:cNvSpPr>
                <p:nvPr/>
              </p:nvSpPr>
              <p:spPr bwMode="auto">
                <a:xfrm>
                  <a:off x="228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0" name="Line 476"/>
                <p:cNvSpPr>
                  <a:spLocks noChangeShapeType="1"/>
                </p:cNvSpPr>
                <p:nvPr/>
              </p:nvSpPr>
              <p:spPr bwMode="auto">
                <a:xfrm>
                  <a:off x="229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1" name="Line 477"/>
                <p:cNvSpPr>
                  <a:spLocks noChangeShapeType="1"/>
                </p:cNvSpPr>
                <p:nvPr/>
              </p:nvSpPr>
              <p:spPr bwMode="auto">
                <a:xfrm>
                  <a:off x="2301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2" name="Line 478"/>
                <p:cNvSpPr>
                  <a:spLocks noChangeShapeType="1"/>
                </p:cNvSpPr>
                <p:nvPr/>
              </p:nvSpPr>
              <p:spPr bwMode="auto">
                <a:xfrm>
                  <a:off x="2307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3" name="Line 479"/>
                <p:cNvSpPr>
                  <a:spLocks noChangeShapeType="1"/>
                </p:cNvSpPr>
                <p:nvPr/>
              </p:nvSpPr>
              <p:spPr bwMode="auto">
                <a:xfrm flipV="1">
                  <a:off x="2316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4" name="Line 480"/>
                <p:cNvSpPr>
                  <a:spLocks noChangeShapeType="1"/>
                </p:cNvSpPr>
                <p:nvPr/>
              </p:nvSpPr>
              <p:spPr bwMode="auto">
                <a:xfrm flipV="1">
                  <a:off x="232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5" name="Line 481"/>
                <p:cNvSpPr>
                  <a:spLocks noChangeShapeType="1"/>
                </p:cNvSpPr>
                <p:nvPr/>
              </p:nvSpPr>
              <p:spPr bwMode="auto">
                <a:xfrm flipV="1">
                  <a:off x="232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6" name="Line 482"/>
                <p:cNvSpPr>
                  <a:spLocks noChangeShapeType="1"/>
                </p:cNvSpPr>
                <p:nvPr/>
              </p:nvSpPr>
              <p:spPr bwMode="auto">
                <a:xfrm flipV="1">
                  <a:off x="2335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7" name="Line 483"/>
                <p:cNvSpPr>
                  <a:spLocks noChangeShapeType="1"/>
                </p:cNvSpPr>
                <p:nvPr/>
              </p:nvSpPr>
              <p:spPr bwMode="auto">
                <a:xfrm>
                  <a:off x="2341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8" name="Line 484"/>
                <p:cNvSpPr>
                  <a:spLocks noChangeShapeType="1"/>
                </p:cNvSpPr>
                <p:nvPr/>
              </p:nvSpPr>
              <p:spPr bwMode="auto">
                <a:xfrm>
                  <a:off x="2350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19" name="Line 485"/>
                <p:cNvSpPr>
                  <a:spLocks noChangeShapeType="1"/>
                </p:cNvSpPr>
                <p:nvPr/>
              </p:nvSpPr>
              <p:spPr bwMode="auto">
                <a:xfrm>
                  <a:off x="2356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0" name="Line 486"/>
                <p:cNvSpPr>
                  <a:spLocks noChangeShapeType="1"/>
                </p:cNvSpPr>
                <p:nvPr/>
              </p:nvSpPr>
              <p:spPr bwMode="auto">
                <a:xfrm>
                  <a:off x="236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1" name="Line 487"/>
                <p:cNvSpPr>
                  <a:spLocks noChangeShapeType="1"/>
                </p:cNvSpPr>
                <p:nvPr/>
              </p:nvSpPr>
              <p:spPr bwMode="auto">
                <a:xfrm>
                  <a:off x="2369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2" name="Line 488"/>
                <p:cNvSpPr>
                  <a:spLocks noChangeShapeType="1"/>
                </p:cNvSpPr>
                <p:nvPr/>
              </p:nvSpPr>
              <p:spPr bwMode="auto">
                <a:xfrm>
                  <a:off x="2376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3" name="Line 489"/>
                <p:cNvSpPr>
                  <a:spLocks noChangeShapeType="1"/>
                </p:cNvSpPr>
                <p:nvPr/>
              </p:nvSpPr>
              <p:spPr bwMode="auto">
                <a:xfrm flipV="1">
                  <a:off x="2384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24" name="Line 490"/>
                <p:cNvSpPr>
                  <a:spLocks noChangeShapeType="1"/>
                </p:cNvSpPr>
                <p:nvPr/>
              </p:nvSpPr>
              <p:spPr bwMode="auto">
                <a:xfrm flipV="1">
                  <a:off x="2391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624" name="Line 491"/>
              <p:cNvSpPr>
                <a:spLocks noChangeShapeType="1"/>
              </p:cNvSpPr>
              <p:nvPr/>
            </p:nvSpPr>
            <p:spPr bwMode="auto">
              <a:xfrm rot="-6160155" flipH="1" flipV="1">
                <a:off x="1621" y="2397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492"/>
            <p:cNvGrpSpPr>
              <a:grpSpLocks/>
            </p:cNvGrpSpPr>
            <p:nvPr/>
          </p:nvGrpSpPr>
          <p:grpSpPr bwMode="auto">
            <a:xfrm flipH="1">
              <a:off x="2774" y="433"/>
              <a:ext cx="106" cy="956"/>
              <a:chOff x="1560" y="1612"/>
              <a:chExt cx="106" cy="956"/>
            </a:xfrm>
          </p:grpSpPr>
          <p:sp>
            <p:nvSpPr>
              <p:cNvPr id="18519" name="Rectangle 493"/>
              <p:cNvSpPr>
                <a:spLocks noChangeArrowheads="1"/>
              </p:cNvSpPr>
              <p:nvPr/>
            </p:nvSpPr>
            <p:spPr bwMode="auto">
              <a:xfrm rot="-6160155" flipH="1" flipV="1">
                <a:off x="1109" y="2068"/>
                <a:ext cx="956" cy="4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/>
                <a:endParaRPr lang="en-US"/>
              </a:p>
            </p:txBody>
          </p:sp>
          <p:grpSp>
            <p:nvGrpSpPr>
              <p:cNvPr id="11" name="Group 494"/>
              <p:cNvGrpSpPr>
                <a:grpSpLocks/>
              </p:cNvGrpSpPr>
              <p:nvPr/>
            </p:nvGrpSpPr>
            <p:grpSpPr bwMode="auto">
              <a:xfrm rot="-6160155" flipH="1" flipV="1">
                <a:off x="1195" y="1977"/>
                <a:ext cx="758" cy="28"/>
                <a:chOff x="1712" y="1018"/>
                <a:chExt cx="685" cy="29"/>
              </a:xfrm>
            </p:grpSpPr>
            <p:sp>
              <p:nvSpPr>
                <p:cNvPr id="18522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171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3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171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4" name="Line 497"/>
                <p:cNvSpPr>
                  <a:spLocks noChangeShapeType="1"/>
                </p:cNvSpPr>
                <p:nvPr/>
              </p:nvSpPr>
              <p:spPr bwMode="auto">
                <a:xfrm>
                  <a:off x="1725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5" name="Line 498"/>
                <p:cNvSpPr>
                  <a:spLocks noChangeShapeType="1"/>
                </p:cNvSpPr>
                <p:nvPr/>
              </p:nvSpPr>
              <p:spPr bwMode="auto">
                <a:xfrm>
                  <a:off x="173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6" name="Line 499"/>
                <p:cNvSpPr>
                  <a:spLocks noChangeShapeType="1"/>
                </p:cNvSpPr>
                <p:nvPr/>
              </p:nvSpPr>
              <p:spPr bwMode="auto">
                <a:xfrm>
                  <a:off x="174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7" name="Line 500"/>
                <p:cNvSpPr>
                  <a:spLocks noChangeShapeType="1"/>
                </p:cNvSpPr>
                <p:nvPr/>
              </p:nvSpPr>
              <p:spPr bwMode="auto">
                <a:xfrm>
                  <a:off x="1746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8" name="Line 501"/>
                <p:cNvSpPr>
                  <a:spLocks noChangeShapeType="1"/>
                </p:cNvSpPr>
                <p:nvPr/>
              </p:nvSpPr>
              <p:spPr bwMode="auto">
                <a:xfrm>
                  <a:off x="1753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29" name="Line 502"/>
                <p:cNvSpPr>
                  <a:spLocks noChangeShapeType="1"/>
                </p:cNvSpPr>
                <p:nvPr/>
              </p:nvSpPr>
              <p:spPr bwMode="auto">
                <a:xfrm>
                  <a:off x="1759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0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1768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1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177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2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178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3" name="Line 506"/>
                <p:cNvSpPr>
                  <a:spLocks noChangeShapeType="1"/>
                </p:cNvSpPr>
                <p:nvPr/>
              </p:nvSpPr>
              <p:spPr bwMode="auto">
                <a:xfrm flipV="1">
                  <a:off x="1787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4" name="Line 507"/>
                <p:cNvSpPr>
                  <a:spLocks noChangeShapeType="1"/>
                </p:cNvSpPr>
                <p:nvPr/>
              </p:nvSpPr>
              <p:spPr bwMode="auto">
                <a:xfrm>
                  <a:off x="1793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5" name="Line 508"/>
                <p:cNvSpPr>
                  <a:spLocks noChangeShapeType="1"/>
                </p:cNvSpPr>
                <p:nvPr/>
              </p:nvSpPr>
              <p:spPr bwMode="auto">
                <a:xfrm>
                  <a:off x="1802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6" name="Line 509"/>
                <p:cNvSpPr>
                  <a:spLocks noChangeShapeType="1"/>
                </p:cNvSpPr>
                <p:nvPr/>
              </p:nvSpPr>
              <p:spPr bwMode="auto">
                <a:xfrm>
                  <a:off x="180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7" name="Line 510"/>
                <p:cNvSpPr>
                  <a:spLocks noChangeShapeType="1"/>
                </p:cNvSpPr>
                <p:nvPr/>
              </p:nvSpPr>
              <p:spPr bwMode="auto">
                <a:xfrm>
                  <a:off x="181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8" name="Line 511"/>
                <p:cNvSpPr>
                  <a:spLocks noChangeShapeType="1"/>
                </p:cNvSpPr>
                <p:nvPr/>
              </p:nvSpPr>
              <p:spPr bwMode="auto">
                <a:xfrm>
                  <a:off x="1821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39" name="Line 512"/>
                <p:cNvSpPr>
                  <a:spLocks noChangeShapeType="1"/>
                </p:cNvSpPr>
                <p:nvPr/>
              </p:nvSpPr>
              <p:spPr bwMode="auto">
                <a:xfrm>
                  <a:off x="1828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0" name="Line 513"/>
                <p:cNvSpPr>
                  <a:spLocks noChangeShapeType="1"/>
                </p:cNvSpPr>
                <p:nvPr/>
              </p:nvSpPr>
              <p:spPr bwMode="auto">
                <a:xfrm flipV="1">
                  <a:off x="1836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1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184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2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184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3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185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4" name="Line 517"/>
                <p:cNvSpPr>
                  <a:spLocks noChangeShapeType="1"/>
                </p:cNvSpPr>
                <p:nvPr/>
              </p:nvSpPr>
              <p:spPr bwMode="auto">
                <a:xfrm>
                  <a:off x="1862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5" name="Line 518"/>
                <p:cNvSpPr>
                  <a:spLocks noChangeShapeType="1"/>
                </p:cNvSpPr>
                <p:nvPr/>
              </p:nvSpPr>
              <p:spPr bwMode="auto">
                <a:xfrm>
                  <a:off x="1870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6" name="Line 519"/>
                <p:cNvSpPr>
                  <a:spLocks noChangeShapeType="1"/>
                </p:cNvSpPr>
                <p:nvPr/>
              </p:nvSpPr>
              <p:spPr bwMode="auto">
                <a:xfrm>
                  <a:off x="1877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7" name="Line 520"/>
                <p:cNvSpPr>
                  <a:spLocks noChangeShapeType="1"/>
                </p:cNvSpPr>
                <p:nvPr/>
              </p:nvSpPr>
              <p:spPr bwMode="auto">
                <a:xfrm>
                  <a:off x="1883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8" name="Line 521"/>
                <p:cNvSpPr>
                  <a:spLocks noChangeShapeType="1"/>
                </p:cNvSpPr>
                <p:nvPr/>
              </p:nvSpPr>
              <p:spPr bwMode="auto">
                <a:xfrm>
                  <a:off x="1890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49" name="Line 522"/>
                <p:cNvSpPr>
                  <a:spLocks noChangeShapeType="1"/>
                </p:cNvSpPr>
                <p:nvPr/>
              </p:nvSpPr>
              <p:spPr bwMode="auto">
                <a:xfrm>
                  <a:off x="1896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0" name="Line 523"/>
                <p:cNvSpPr>
                  <a:spLocks noChangeShapeType="1"/>
                </p:cNvSpPr>
                <p:nvPr/>
              </p:nvSpPr>
              <p:spPr bwMode="auto">
                <a:xfrm flipV="1">
                  <a:off x="1905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1" name="Line 524"/>
                <p:cNvSpPr>
                  <a:spLocks noChangeShapeType="1"/>
                </p:cNvSpPr>
                <p:nvPr/>
              </p:nvSpPr>
              <p:spPr bwMode="auto">
                <a:xfrm flipV="1">
                  <a:off x="1911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2" name="Line 525"/>
                <p:cNvSpPr>
                  <a:spLocks noChangeShapeType="1"/>
                </p:cNvSpPr>
                <p:nvPr/>
              </p:nvSpPr>
              <p:spPr bwMode="auto">
                <a:xfrm flipV="1">
                  <a:off x="191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3" name="Line 526"/>
                <p:cNvSpPr>
                  <a:spLocks noChangeShapeType="1"/>
                </p:cNvSpPr>
                <p:nvPr/>
              </p:nvSpPr>
              <p:spPr bwMode="auto">
                <a:xfrm flipV="1">
                  <a:off x="1924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4" name="Line 527"/>
                <p:cNvSpPr>
                  <a:spLocks noChangeShapeType="1"/>
                </p:cNvSpPr>
                <p:nvPr/>
              </p:nvSpPr>
              <p:spPr bwMode="auto">
                <a:xfrm>
                  <a:off x="1930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5" name="Line 528"/>
                <p:cNvSpPr>
                  <a:spLocks noChangeShapeType="1"/>
                </p:cNvSpPr>
                <p:nvPr/>
              </p:nvSpPr>
              <p:spPr bwMode="auto">
                <a:xfrm>
                  <a:off x="1939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6" name="Line 529"/>
                <p:cNvSpPr>
                  <a:spLocks noChangeShapeType="1"/>
                </p:cNvSpPr>
                <p:nvPr/>
              </p:nvSpPr>
              <p:spPr bwMode="auto">
                <a:xfrm>
                  <a:off x="1945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7" name="Line 530"/>
                <p:cNvSpPr>
                  <a:spLocks noChangeShapeType="1"/>
                </p:cNvSpPr>
                <p:nvPr/>
              </p:nvSpPr>
              <p:spPr bwMode="auto">
                <a:xfrm>
                  <a:off x="195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8" name="Line 531"/>
                <p:cNvSpPr>
                  <a:spLocks noChangeShapeType="1"/>
                </p:cNvSpPr>
                <p:nvPr/>
              </p:nvSpPr>
              <p:spPr bwMode="auto">
                <a:xfrm>
                  <a:off x="1958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59" name="Line 532"/>
                <p:cNvSpPr>
                  <a:spLocks noChangeShapeType="1"/>
                </p:cNvSpPr>
                <p:nvPr/>
              </p:nvSpPr>
              <p:spPr bwMode="auto">
                <a:xfrm>
                  <a:off x="1965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0" name="Line 533"/>
                <p:cNvSpPr>
                  <a:spLocks noChangeShapeType="1"/>
                </p:cNvSpPr>
                <p:nvPr/>
              </p:nvSpPr>
              <p:spPr bwMode="auto">
                <a:xfrm flipV="1">
                  <a:off x="1973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1" name="Line 534"/>
                <p:cNvSpPr>
                  <a:spLocks noChangeShapeType="1"/>
                </p:cNvSpPr>
                <p:nvPr/>
              </p:nvSpPr>
              <p:spPr bwMode="auto">
                <a:xfrm flipV="1">
                  <a:off x="1980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2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1986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3" name="Line 536"/>
                <p:cNvSpPr>
                  <a:spLocks noChangeShapeType="1"/>
                </p:cNvSpPr>
                <p:nvPr/>
              </p:nvSpPr>
              <p:spPr bwMode="auto">
                <a:xfrm flipV="1">
                  <a:off x="1992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4" name="Line 537"/>
                <p:cNvSpPr>
                  <a:spLocks noChangeShapeType="1"/>
                </p:cNvSpPr>
                <p:nvPr/>
              </p:nvSpPr>
              <p:spPr bwMode="auto">
                <a:xfrm>
                  <a:off x="1999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5" name="Line 538"/>
                <p:cNvSpPr>
                  <a:spLocks noChangeShapeType="1"/>
                </p:cNvSpPr>
                <p:nvPr/>
              </p:nvSpPr>
              <p:spPr bwMode="auto">
                <a:xfrm>
                  <a:off x="2007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6" name="Line 539"/>
                <p:cNvSpPr>
                  <a:spLocks noChangeShapeType="1"/>
                </p:cNvSpPr>
                <p:nvPr/>
              </p:nvSpPr>
              <p:spPr bwMode="auto">
                <a:xfrm>
                  <a:off x="2014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7" name="Line 540"/>
                <p:cNvSpPr>
                  <a:spLocks noChangeShapeType="1"/>
                </p:cNvSpPr>
                <p:nvPr/>
              </p:nvSpPr>
              <p:spPr bwMode="auto">
                <a:xfrm>
                  <a:off x="2020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8" name="Line 541"/>
                <p:cNvSpPr>
                  <a:spLocks noChangeShapeType="1"/>
                </p:cNvSpPr>
                <p:nvPr/>
              </p:nvSpPr>
              <p:spPr bwMode="auto">
                <a:xfrm>
                  <a:off x="2027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69" name="Line 542"/>
                <p:cNvSpPr>
                  <a:spLocks noChangeShapeType="1"/>
                </p:cNvSpPr>
                <p:nvPr/>
              </p:nvSpPr>
              <p:spPr bwMode="auto">
                <a:xfrm>
                  <a:off x="2033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0" name="Line 543"/>
                <p:cNvSpPr>
                  <a:spLocks noChangeShapeType="1"/>
                </p:cNvSpPr>
                <p:nvPr/>
              </p:nvSpPr>
              <p:spPr bwMode="auto">
                <a:xfrm flipV="1">
                  <a:off x="2042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1" name="Line 544"/>
                <p:cNvSpPr>
                  <a:spLocks noChangeShapeType="1"/>
                </p:cNvSpPr>
                <p:nvPr/>
              </p:nvSpPr>
              <p:spPr bwMode="auto">
                <a:xfrm flipV="1">
                  <a:off x="2048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2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2055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3" name="Line 546"/>
                <p:cNvSpPr>
                  <a:spLocks noChangeShapeType="1"/>
                </p:cNvSpPr>
                <p:nvPr/>
              </p:nvSpPr>
              <p:spPr bwMode="auto">
                <a:xfrm flipV="1">
                  <a:off x="2061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4" name="Line 547"/>
                <p:cNvSpPr>
                  <a:spLocks noChangeShapeType="1"/>
                </p:cNvSpPr>
                <p:nvPr/>
              </p:nvSpPr>
              <p:spPr bwMode="auto">
                <a:xfrm>
                  <a:off x="2067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5" name="Line 548"/>
                <p:cNvSpPr>
                  <a:spLocks noChangeShapeType="1"/>
                </p:cNvSpPr>
                <p:nvPr/>
              </p:nvSpPr>
              <p:spPr bwMode="auto">
                <a:xfrm>
                  <a:off x="2076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6" name="Line 549"/>
                <p:cNvSpPr>
                  <a:spLocks noChangeShapeType="1"/>
                </p:cNvSpPr>
                <p:nvPr/>
              </p:nvSpPr>
              <p:spPr bwMode="auto">
                <a:xfrm>
                  <a:off x="2082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7" name="Line 550"/>
                <p:cNvSpPr>
                  <a:spLocks noChangeShapeType="1"/>
                </p:cNvSpPr>
                <p:nvPr/>
              </p:nvSpPr>
              <p:spPr bwMode="auto">
                <a:xfrm>
                  <a:off x="2089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8" name="Line 551"/>
                <p:cNvSpPr>
                  <a:spLocks noChangeShapeType="1"/>
                </p:cNvSpPr>
                <p:nvPr/>
              </p:nvSpPr>
              <p:spPr bwMode="auto">
                <a:xfrm>
                  <a:off x="2095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79" name="Line 552"/>
                <p:cNvSpPr>
                  <a:spLocks noChangeShapeType="1"/>
                </p:cNvSpPr>
                <p:nvPr/>
              </p:nvSpPr>
              <p:spPr bwMode="auto">
                <a:xfrm>
                  <a:off x="2102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0" name="Line 553"/>
                <p:cNvSpPr>
                  <a:spLocks noChangeShapeType="1"/>
                </p:cNvSpPr>
                <p:nvPr/>
              </p:nvSpPr>
              <p:spPr bwMode="auto">
                <a:xfrm flipV="1">
                  <a:off x="2110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1" name="Line 554"/>
                <p:cNvSpPr>
                  <a:spLocks noChangeShapeType="1"/>
                </p:cNvSpPr>
                <p:nvPr/>
              </p:nvSpPr>
              <p:spPr bwMode="auto">
                <a:xfrm flipV="1">
                  <a:off x="2117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2" name="Line 555"/>
                <p:cNvSpPr>
                  <a:spLocks noChangeShapeType="1"/>
                </p:cNvSpPr>
                <p:nvPr/>
              </p:nvSpPr>
              <p:spPr bwMode="auto">
                <a:xfrm flipV="1">
                  <a:off x="2123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3" name="Line 556"/>
                <p:cNvSpPr>
                  <a:spLocks noChangeShapeType="1"/>
                </p:cNvSpPr>
                <p:nvPr/>
              </p:nvSpPr>
              <p:spPr bwMode="auto">
                <a:xfrm flipV="1">
                  <a:off x="2129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4" name="Line 557"/>
                <p:cNvSpPr>
                  <a:spLocks noChangeShapeType="1"/>
                </p:cNvSpPr>
                <p:nvPr/>
              </p:nvSpPr>
              <p:spPr bwMode="auto">
                <a:xfrm>
                  <a:off x="2136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5" name="Line 558"/>
                <p:cNvSpPr>
                  <a:spLocks noChangeShapeType="1"/>
                </p:cNvSpPr>
                <p:nvPr/>
              </p:nvSpPr>
              <p:spPr bwMode="auto">
                <a:xfrm>
                  <a:off x="2144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6" name="Line 559"/>
                <p:cNvSpPr>
                  <a:spLocks noChangeShapeType="1"/>
                </p:cNvSpPr>
                <p:nvPr/>
              </p:nvSpPr>
              <p:spPr bwMode="auto">
                <a:xfrm>
                  <a:off x="2151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7" name="Line 560"/>
                <p:cNvSpPr>
                  <a:spLocks noChangeShapeType="1"/>
                </p:cNvSpPr>
                <p:nvPr/>
              </p:nvSpPr>
              <p:spPr bwMode="auto">
                <a:xfrm>
                  <a:off x="2157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8" name="Line 561"/>
                <p:cNvSpPr>
                  <a:spLocks noChangeShapeType="1"/>
                </p:cNvSpPr>
                <p:nvPr/>
              </p:nvSpPr>
              <p:spPr bwMode="auto">
                <a:xfrm>
                  <a:off x="2164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89" name="Line 562"/>
                <p:cNvSpPr>
                  <a:spLocks noChangeShapeType="1"/>
                </p:cNvSpPr>
                <p:nvPr/>
              </p:nvSpPr>
              <p:spPr bwMode="auto">
                <a:xfrm>
                  <a:off x="2170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0" name="Line 563"/>
                <p:cNvSpPr>
                  <a:spLocks noChangeShapeType="1"/>
                </p:cNvSpPr>
                <p:nvPr/>
              </p:nvSpPr>
              <p:spPr bwMode="auto">
                <a:xfrm flipV="1">
                  <a:off x="2179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1" name="Line 564"/>
                <p:cNvSpPr>
                  <a:spLocks noChangeShapeType="1"/>
                </p:cNvSpPr>
                <p:nvPr/>
              </p:nvSpPr>
              <p:spPr bwMode="auto">
                <a:xfrm flipV="1">
                  <a:off x="2185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2" name="Line 565"/>
                <p:cNvSpPr>
                  <a:spLocks noChangeShapeType="1"/>
                </p:cNvSpPr>
                <p:nvPr/>
              </p:nvSpPr>
              <p:spPr bwMode="auto">
                <a:xfrm flipV="1">
                  <a:off x="2191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3" name="Line 566"/>
                <p:cNvSpPr>
                  <a:spLocks noChangeShapeType="1"/>
                </p:cNvSpPr>
                <p:nvPr/>
              </p:nvSpPr>
              <p:spPr bwMode="auto">
                <a:xfrm flipV="1">
                  <a:off x="2198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4" name="Line 567"/>
                <p:cNvSpPr>
                  <a:spLocks noChangeShapeType="1"/>
                </p:cNvSpPr>
                <p:nvPr/>
              </p:nvSpPr>
              <p:spPr bwMode="auto">
                <a:xfrm>
                  <a:off x="2204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5" name="Line 568"/>
                <p:cNvSpPr>
                  <a:spLocks noChangeShapeType="1"/>
                </p:cNvSpPr>
                <p:nvPr/>
              </p:nvSpPr>
              <p:spPr bwMode="auto">
                <a:xfrm>
                  <a:off x="2213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6" name="Line 569"/>
                <p:cNvSpPr>
                  <a:spLocks noChangeShapeType="1"/>
                </p:cNvSpPr>
                <p:nvPr/>
              </p:nvSpPr>
              <p:spPr bwMode="auto">
                <a:xfrm>
                  <a:off x="2219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7" name="Line 570"/>
                <p:cNvSpPr>
                  <a:spLocks noChangeShapeType="1"/>
                </p:cNvSpPr>
                <p:nvPr/>
              </p:nvSpPr>
              <p:spPr bwMode="auto">
                <a:xfrm>
                  <a:off x="2226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8" name="Line 571"/>
                <p:cNvSpPr>
                  <a:spLocks noChangeShapeType="1"/>
                </p:cNvSpPr>
                <p:nvPr/>
              </p:nvSpPr>
              <p:spPr bwMode="auto">
                <a:xfrm>
                  <a:off x="2232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99" name="Line 572"/>
                <p:cNvSpPr>
                  <a:spLocks noChangeShapeType="1"/>
                </p:cNvSpPr>
                <p:nvPr/>
              </p:nvSpPr>
              <p:spPr bwMode="auto">
                <a:xfrm>
                  <a:off x="2239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0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2247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1" name="Line 574"/>
                <p:cNvSpPr>
                  <a:spLocks noChangeShapeType="1"/>
                </p:cNvSpPr>
                <p:nvPr/>
              </p:nvSpPr>
              <p:spPr bwMode="auto">
                <a:xfrm flipV="1">
                  <a:off x="2254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2" name="Line 575"/>
                <p:cNvSpPr>
                  <a:spLocks noChangeShapeType="1"/>
                </p:cNvSpPr>
                <p:nvPr/>
              </p:nvSpPr>
              <p:spPr bwMode="auto">
                <a:xfrm flipV="1">
                  <a:off x="2260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3" name="Line 576"/>
                <p:cNvSpPr>
                  <a:spLocks noChangeShapeType="1"/>
                </p:cNvSpPr>
                <p:nvPr/>
              </p:nvSpPr>
              <p:spPr bwMode="auto">
                <a:xfrm flipV="1">
                  <a:off x="2266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4" name="Line 577"/>
                <p:cNvSpPr>
                  <a:spLocks noChangeShapeType="1"/>
                </p:cNvSpPr>
                <p:nvPr/>
              </p:nvSpPr>
              <p:spPr bwMode="auto">
                <a:xfrm>
                  <a:off x="2273" y="1018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5" name="Line 578"/>
                <p:cNvSpPr>
                  <a:spLocks noChangeShapeType="1"/>
                </p:cNvSpPr>
                <p:nvPr/>
              </p:nvSpPr>
              <p:spPr bwMode="auto">
                <a:xfrm>
                  <a:off x="2281" y="1018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6" name="Line 579"/>
                <p:cNvSpPr>
                  <a:spLocks noChangeShapeType="1"/>
                </p:cNvSpPr>
                <p:nvPr/>
              </p:nvSpPr>
              <p:spPr bwMode="auto">
                <a:xfrm>
                  <a:off x="2288" y="1024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7" name="Line 580"/>
                <p:cNvSpPr>
                  <a:spLocks noChangeShapeType="1"/>
                </p:cNvSpPr>
                <p:nvPr/>
              </p:nvSpPr>
              <p:spPr bwMode="auto">
                <a:xfrm>
                  <a:off x="2294" y="1032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8" name="Line 581"/>
                <p:cNvSpPr>
                  <a:spLocks noChangeShapeType="1"/>
                </p:cNvSpPr>
                <p:nvPr/>
              </p:nvSpPr>
              <p:spPr bwMode="auto">
                <a:xfrm>
                  <a:off x="2301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09" name="Line 582"/>
                <p:cNvSpPr>
                  <a:spLocks noChangeShapeType="1"/>
                </p:cNvSpPr>
                <p:nvPr/>
              </p:nvSpPr>
              <p:spPr bwMode="auto">
                <a:xfrm>
                  <a:off x="2307" y="1046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0" name="Line 583"/>
                <p:cNvSpPr>
                  <a:spLocks noChangeShapeType="1"/>
                </p:cNvSpPr>
                <p:nvPr/>
              </p:nvSpPr>
              <p:spPr bwMode="auto">
                <a:xfrm flipV="1">
                  <a:off x="2316" y="1040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1" name="Line 584"/>
                <p:cNvSpPr>
                  <a:spLocks noChangeShapeType="1"/>
                </p:cNvSpPr>
                <p:nvPr/>
              </p:nvSpPr>
              <p:spPr bwMode="auto">
                <a:xfrm flipV="1">
                  <a:off x="2322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2" name="Line 585"/>
                <p:cNvSpPr>
                  <a:spLocks noChangeShapeType="1"/>
                </p:cNvSpPr>
                <p:nvPr/>
              </p:nvSpPr>
              <p:spPr bwMode="auto">
                <a:xfrm flipV="1">
                  <a:off x="2328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3" name="Line 586"/>
                <p:cNvSpPr>
                  <a:spLocks noChangeShapeType="1"/>
                </p:cNvSpPr>
                <p:nvPr/>
              </p:nvSpPr>
              <p:spPr bwMode="auto">
                <a:xfrm flipV="1">
                  <a:off x="2335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4" name="Line 587"/>
                <p:cNvSpPr>
                  <a:spLocks noChangeShapeType="1"/>
                </p:cNvSpPr>
                <p:nvPr/>
              </p:nvSpPr>
              <p:spPr bwMode="auto">
                <a:xfrm>
                  <a:off x="2341" y="1018"/>
                  <a:ext cx="9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5" name="Line 588"/>
                <p:cNvSpPr>
                  <a:spLocks noChangeShapeType="1"/>
                </p:cNvSpPr>
                <p:nvPr/>
              </p:nvSpPr>
              <p:spPr bwMode="auto">
                <a:xfrm>
                  <a:off x="2350" y="1018"/>
                  <a:ext cx="6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6" name="Line 589"/>
                <p:cNvSpPr>
                  <a:spLocks noChangeShapeType="1"/>
                </p:cNvSpPr>
                <p:nvPr/>
              </p:nvSpPr>
              <p:spPr bwMode="auto">
                <a:xfrm>
                  <a:off x="2356" y="1024"/>
                  <a:ext cx="7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7" name="Line 590"/>
                <p:cNvSpPr>
                  <a:spLocks noChangeShapeType="1"/>
                </p:cNvSpPr>
                <p:nvPr/>
              </p:nvSpPr>
              <p:spPr bwMode="auto">
                <a:xfrm>
                  <a:off x="2363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8" name="Line 591"/>
                <p:cNvSpPr>
                  <a:spLocks noChangeShapeType="1"/>
                </p:cNvSpPr>
                <p:nvPr/>
              </p:nvSpPr>
              <p:spPr bwMode="auto">
                <a:xfrm>
                  <a:off x="2369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19" name="Line 592"/>
                <p:cNvSpPr>
                  <a:spLocks noChangeShapeType="1"/>
                </p:cNvSpPr>
                <p:nvPr/>
              </p:nvSpPr>
              <p:spPr bwMode="auto">
                <a:xfrm>
                  <a:off x="2376" y="1046"/>
                  <a:ext cx="8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0" name="Line 593"/>
                <p:cNvSpPr>
                  <a:spLocks noChangeShapeType="1"/>
                </p:cNvSpPr>
                <p:nvPr/>
              </p:nvSpPr>
              <p:spPr bwMode="auto">
                <a:xfrm flipV="1">
                  <a:off x="2384" y="1040"/>
                  <a:ext cx="7" cy="6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21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2391" y="1032"/>
                  <a:ext cx="6" cy="8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8521" name="Line 595"/>
              <p:cNvSpPr>
                <a:spLocks noChangeShapeType="1"/>
              </p:cNvSpPr>
              <p:nvPr/>
            </p:nvSpPr>
            <p:spPr bwMode="auto">
              <a:xfrm rot="-6160155" flipH="1" flipV="1">
                <a:off x="1621" y="2397"/>
                <a:ext cx="8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8460" name="Line 599"/>
          <p:cNvSpPr>
            <a:spLocks noChangeShapeType="1"/>
          </p:cNvSpPr>
          <p:nvPr/>
        </p:nvSpPr>
        <p:spPr bwMode="auto">
          <a:xfrm>
            <a:off x="2762250" y="1768475"/>
            <a:ext cx="0" cy="5762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61" name="Line 600"/>
          <p:cNvSpPr>
            <a:spLocks noChangeShapeType="1"/>
          </p:cNvSpPr>
          <p:nvPr/>
        </p:nvSpPr>
        <p:spPr bwMode="auto">
          <a:xfrm>
            <a:off x="5795963" y="1768475"/>
            <a:ext cx="0" cy="5762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462" name="Text Box 601"/>
          <p:cNvSpPr txBox="1">
            <a:spLocks noChangeArrowheads="1"/>
          </p:cNvSpPr>
          <p:nvPr/>
        </p:nvSpPr>
        <p:spPr bwMode="auto">
          <a:xfrm>
            <a:off x="7000875" y="1176338"/>
            <a:ext cx="1243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</a:rPr>
              <a:t>CCD Ceramic</a:t>
            </a:r>
          </a:p>
          <a:p>
            <a:pPr algn="l"/>
            <a:r>
              <a:rPr lang="es-ES" sz="1600">
                <a:solidFill>
                  <a:schemeClr val="tx1"/>
                </a:solidFill>
              </a:rPr>
              <a:t>package</a:t>
            </a:r>
          </a:p>
        </p:txBody>
      </p:sp>
      <p:sp>
        <p:nvSpPr>
          <p:cNvPr id="18463" name="Text Box 602"/>
          <p:cNvSpPr txBox="1">
            <a:spLocks noChangeArrowheads="1"/>
          </p:cNvSpPr>
          <p:nvPr/>
        </p:nvSpPr>
        <p:spPr bwMode="auto">
          <a:xfrm>
            <a:off x="6877050" y="2703513"/>
            <a:ext cx="143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</a:rPr>
              <a:t>Connector pins</a:t>
            </a:r>
          </a:p>
        </p:txBody>
      </p:sp>
      <p:sp>
        <p:nvSpPr>
          <p:cNvPr id="18464" name="Text Box 603"/>
          <p:cNvSpPr txBox="1">
            <a:spLocks noChangeArrowheads="1"/>
          </p:cNvSpPr>
          <p:nvPr/>
        </p:nvSpPr>
        <p:spPr bwMode="auto">
          <a:xfrm>
            <a:off x="4356100" y="2636838"/>
            <a:ext cx="1106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</a:rPr>
              <a:t>Bond wires</a:t>
            </a:r>
          </a:p>
        </p:txBody>
      </p:sp>
      <p:sp>
        <p:nvSpPr>
          <p:cNvPr id="18465" name="Line 604"/>
          <p:cNvSpPr>
            <a:spLocks noChangeShapeType="1"/>
          </p:cNvSpPr>
          <p:nvPr/>
        </p:nvSpPr>
        <p:spPr bwMode="auto">
          <a:xfrm flipV="1">
            <a:off x="5364163" y="2565400"/>
            <a:ext cx="360362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8466" name="Text Box 176"/>
          <p:cNvSpPr txBox="1">
            <a:spLocks noChangeArrowheads="1"/>
          </p:cNvSpPr>
          <p:nvPr/>
        </p:nvSpPr>
        <p:spPr bwMode="auto">
          <a:xfrm>
            <a:off x="2571736" y="285728"/>
            <a:ext cx="3796232" cy="46166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“Picture frame” approach</a:t>
            </a:r>
          </a:p>
        </p:txBody>
      </p:sp>
      <p:sp>
        <p:nvSpPr>
          <p:cNvPr id="18467" name="Line 628"/>
          <p:cNvSpPr>
            <a:spLocks noChangeShapeType="1"/>
          </p:cNvSpPr>
          <p:nvPr/>
        </p:nvSpPr>
        <p:spPr bwMode="auto">
          <a:xfrm>
            <a:off x="5767388" y="4092575"/>
            <a:ext cx="0" cy="576263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642"/>
          <p:cNvGrpSpPr>
            <a:grpSpLocks/>
          </p:cNvGrpSpPr>
          <p:nvPr/>
        </p:nvGrpSpPr>
        <p:grpSpPr bwMode="auto">
          <a:xfrm>
            <a:off x="2738438" y="4738688"/>
            <a:ext cx="3030537" cy="368300"/>
            <a:chOff x="1725" y="3606"/>
            <a:chExt cx="1909" cy="232"/>
          </a:xfrm>
        </p:grpSpPr>
        <p:sp>
          <p:nvSpPr>
            <p:cNvPr id="18513" name="Rectangle 630" descr="Light upward diagonal"/>
            <p:cNvSpPr>
              <a:spLocks noChangeArrowheads="1"/>
            </p:cNvSpPr>
            <p:nvPr/>
          </p:nvSpPr>
          <p:spPr bwMode="auto">
            <a:xfrm>
              <a:off x="1728" y="3611"/>
              <a:ext cx="1906" cy="227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514" name="Line 631" descr="Light upward diagonal"/>
            <p:cNvSpPr>
              <a:spLocks noChangeShapeType="1"/>
            </p:cNvSpPr>
            <p:nvPr/>
          </p:nvSpPr>
          <p:spPr bwMode="auto">
            <a:xfrm>
              <a:off x="1725" y="3606"/>
              <a:ext cx="190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469" name="Rectangle 636"/>
          <p:cNvSpPr>
            <a:spLocks noChangeArrowheads="1"/>
          </p:cNvSpPr>
          <p:nvPr/>
        </p:nvSpPr>
        <p:spPr bwMode="auto">
          <a:xfrm>
            <a:off x="2627313" y="4005263"/>
            <a:ext cx="3313112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grpSp>
        <p:nvGrpSpPr>
          <p:cNvPr id="13" name="Group 641"/>
          <p:cNvGrpSpPr>
            <a:grpSpLocks/>
          </p:cNvGrpSpPr>
          <p:nvPr/>
        </p:nvGrpSpPr>
        <p:grpSpPr bwMode="auto">
          <a:xfrm>
            <a:off x="2728913" y="4071938"/>
            <a:ext cx="3052762" cy="600075"/>
            <a:chOff x="1746" y="2834"/>
            <a:chExt cx="1923" cy="378"/>
          </a:xfrm>
        </p:grpSpPr>
        <p:sp>
          <p:nvSpPr>
            <p:cNvPr id="18491" name="Rectangle 605"/>
            <p:cNvSpPr>
              <a:spLocks noChangeArrowheads="1"/>
            </p:cNvSpPr>
            <p:nvPr/>
          </p:nvSpPr>
          <p:spPr bwMode="auto">
            <a:xfrm rot="5400000">
              <a:off x="2643" y="1955"/>
              <a:ext cx="136" cy="190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8492" name="Line 606"/>
            <p:cNvSpPr>
              <a:spLocks noChangeShapeType="1"/>
            </p:cNvSpPr>
            <p:nvPr/>
          </p:nvSpPr>
          <p:spPr bwMode="auto">
            <a:xfrm>
              <a:off x="1746" y="3178"/>
              <a:ext cx="1923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3" name="Line 608"/>
            <p:cNvSpPr>
              <a:spLocks noChangeShapeType="1"/>
            </p:cNvSpPr>
            <p:nvPr/>
          </p:nvSpPr>
          <p:spPr bwMode="auto">
            <a:xfrm>
              <a:off x="2091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4" name="Line 609"/>
            <p:cNvSpPr>
              <a:spLocks noChangeShapeType="1"/>
            </p:cNvSpPr>
            <p:nvPr/>
          </p:nvSpPr>
          <p:spPr bwMode="auto">
            <a:xfrm>
              <a:off x="2187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5" name="Line 610"/>
            <p:cNvSpPr>
              <a:spLocks noChangeShapeType="1"/>
            </p:cNvSpPr>
            <p:nvPr/>
          </p:nvSpPr>
          <p:spPr bwMode="auto">
            <a:xfrm>
              <a:off x="2283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6" name="Line 611"/>
            <p:cNvSpPr>
              <a:spLocks noChangeShapeType="1"/>
            </p:cNvSpPr>
            <p:nvPr/>
          </p:nvSpPr>
          <p:spPr bwMode="auto">
            <a:xfrm>
              <a:off x="2379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7" name="Line 612"/>
            <p:cNvSpPr>
              <a:spLocks noChangeShapeType="1"/>
            </p:cNvSpPr>
            <p:nvPr/>
          </p:nvSpPr>
          <p:spPr bwMode="auto">
            <a:xfrm>
              <a:off x="2475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8" name="Line 613"/>
            <p:cNvSpPr>
              <a:spLocks noChangeShapeType="1"/>
            </p:cNvSpPr>
            <p:nvPr/>
          </p:nvSpPr>
          <p:spPr bwMode="auto">
            <a:xfrm>
              <a:off x="2571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9" name="Line 614"/>
            <p:cNvSpPr>
              <a:spLocks noChangeShapeType="1"/>
            </p:cNvSpPr>
            <p:nvPr/>
          </p:nvSpPr>
          <p:spPr bwMode="auto">
            <a:xfrm>
              <a:off x="2667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0" name="Line 615"/>
            <p:cNvSpPr>
              <a:spLocks noChangeShapeType="1"/>
            </p:cNvSpPr>
            <p:nvPr/>
          </p:nvSpPr>
          <p:spPr bwMode="auto">
            <a:xfrm>
              <a:off x="2763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1" name="Line 616"/>
            <p:cNvSpPr>
              <a:spLocks noChangeShapeType="1"/>
            </p:cNvSpPr>
            <p:nvPr/>
          </p:nvSpPr>
          <p:spPr bwMode="auto">
            <a:xfrm>
              <a:off x="2859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2" name="Line 617"/>
            <p:cNvSpPr>
              <a:spLocks noChangeShapeType="1"/>
            </p:cNvSpPr>
            <p:nvPr/>
          </p:nvSpPr>
          <p:spPr bwMode="auto">
            <a:xfrm>
              <a:off x="2955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3" name="Line 618"/>
            <p:cNvSpPr>
              <a:spLocks noChangeShapeType="1"/>
            </p:cNvSpPr>
            <p:nvPr/>
          </p:nvSpPr>
          <p:spPr bwMode="auto">
            <a:xfrm>
              <a:off x="3051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4" name="Line 619"/>
            <p:cNvSpPr>
              <a:spLocks noChangeShapeType="1"/>
            </p:cNvSpPr>
            <p:nvPr/>
          </p:nvSpPr>
          <p:spPr bwMode="auto">
            <a:xfrm>
              <a:off x="3147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5" name="Line 620"/>
            <p:cNvSpPr>
              <a:spLocks noChangeShapeType="1"/>
            </p:cNvSpPr>
            <p:nvPr/>
          </p:nvSpPr>
          <p:spPr bwMode="auto">
            <a:xfrm>
              <a:off x="3243" y="3211"/>
              <a:ext cx="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6" name="Line 621"/>
            <p:cNvSpPr>
              <a:spLocks noChangeShapeType="1"/>
            </p:cNvSpPr>
            <p:nvPr/>
          </p:nvSpPr>
          <p:spPr bwMode="auto">
            <a:xfrm>
              <a:off x="1803" y="3211"/>
              <a:ext cx="144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7" name="Line 622"/>
            <p:cNvSpPr>
              <a:spLocks noChangeShapeType="1"/>
            </p:cNvSpPr>
            <p:nvPr/>
          </p:nvSpPr>
          <p:spPr bwMode="auto">
            <a:xfrm>
              <a:off x="3435" y="3211"/>
              <a:ext cx="144" cy="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8" name="Line 623"/>
            <p:cNvSpPr>
              <a:spLocks noChangeShapeType="1"/>
            </p:cNvSpPr>
            <p:nvPr/>
          </p:nvSpPr>
          <p:spPr bwMode="auto">
            <a:xfrm flipH="1">
              <a:off x="1803" y="3211"/>
              <a:ext cx="144" cy="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509" name="Rectangle 624"/>
            <p:cNvSpPr>
              <a:spLocks noChangeArrowheads="1"/>
            </p:cNvSpPr>
            <p:nvPr/>
          </p:nvSpPr>
          <p:spPr bwMode="auto">
            <a:xfrm rot="5400000">
              <a:off x="2642" y="2043"/>
              <a:ext cx="137" cy="190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8753" name="Rectangle 625"/>
            <p:cNvSpPr>
              <a:spLocks noChangeArrowheads="1"/>
            </p:cNvSpPr>
            <p:nvPr/>
          </p:nvSpPr>
          <p:spPr bwMode="auto">
            <a:xfrm rot="27000000">
              <a:off x="2663" y="2159"/>
              <a:ext cx="95" cy="190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  <a:alpha val="13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es-ES"/>
            </a:p>
          </p:txBody>
        </p:sp>
        <p:sp>
          <p:nvSpPr>
            <p:cNvPr id="18511" name="Line 627"/>
            <p:cNvSpPr>
              <a:spLocks noChangeShapeType="1"/>
            </p:cNvSpPr>
            <p:nvPr/>
          </p:nvSpPr>
          <p:spPr bwMode="auto">
            <a:xfrm>
              <a:off x="1746" y="2837"/>
              <a:ext cx="0" cy="36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512" name="Line 640"/>
            <p:cNvSpPr>
              <a:spLocks noChangeShapeType="1"/>
            </p:cNvSpPr>
            <p:nvPr/>
          </p:nvSpPr>
          <p:spPr bwMode="auto">
            <a:xfrm>
              <a:off x="3651" y="2834"/>
              <a:ext cx="0" cy="363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8771" name="Rectangle 643"/>
          <p:cNvSpPr>
            <a:spLocks noChangeArrowheads="1"/>
          </p:cNvSpPr>
          <p:nvPr/>
        </p:nvSpPr>
        <p:spPr bwMode="auto">
          <a:xfrm>
            <a:off x="2700338" y="4024313"/>
            <a:ext cx="3024187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48765" name="Rectangle 637"/>
          <p:cNvSpPr>
            <a:spLocks noChangeArrowheads="1"/>
          </p:cNvSpPr>
          <p:nvPr/>
        </p:nvSpPr>
        <p:spPr bwMode="auto">
          <a:xfrm>
            <a:off x="2767013" y="4240213"/>
            <a:ext cx="287337" cy="401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48772" name="Rectangle 644"/>
          <p:cNvSpPr>
            <a:spLocks noChangeArrowheads="1"/>
          </p:cNvSpPr>
          <p:nvPr/>
        </p:nvSpPr>
        <p:spPr bwMode="auto">
          <a:xfrm>
            <a:off x="5408613" y="4240213"/>
            <a:ext cx="315912" cy="40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US"/>
          </a:p>
        </p:txBody>
      </p:sp>
      <p:grpSp>
        <p:nvGrpSpPr>
          <p:cNvPr id="14" name="Group 679"/>
          <p:cNvGrpSpPr>
            <a:grpSpLocks/>
          </p:cNvGrpSpPr>
          <p:nvPr/>
        </p:nvGrpSpPr>
        <p:grpSpPr bwMode="auto">
          <a:xfrm>
            <a:off x="1695450" y="4438650"/>
            <a:ext cx="5105400" cy="1295400"/>
            <a:chOff x="1068" y="3249"/>
            <a:chExt cx="3216" cy="816"/>
          </a:xfrm>
        </p:grpSpPr>
        <p:sp>
          <p:nvSpPr>
            <p:cNvPr id="18482" name="Rectangle 645"/>
            <p:cNvSpPr>
              <a:spLocks noChangeArrowheads="1"/>
            </p:cNvSpPr>
            <p:nvPr/>
          </p:nvSpPr>
          <p:spPr bwMode="auto">
            <a:xfrm>
              <a:off x="3756" y="3441"/>
              <a:ext cx="480" cy="288"/>
            </a:xfrm>
            <a:prstGeom prst="rect">
              <a:avLst/>
            </a:prstGeom>
            <a:solidFill>
              <a:srgbClr val="B2B2B2"/>
            </a:solidFill>
            <a:ln w="12700">
              <a:noFill/>
              <a:miter lim="800000"/>
              <a:headEnd/>
              <a:tailEnd type="none" w="sm" len="med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483" name="Rectangle 646"/>
            <p:cNvSpPr>
              <a:spLocks noChangeArrowheads="1"/>
            </p:cNvSpPr>
            <p:nvPr/>
          </p:nvSpPr>
          <p:spPr bwMode="auto">
            <a:xfrm>
              <a:off x="4236" y="3441"/>
              <a:ext cx="48" cy="62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 type="none" w="sm" len="med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484" name="Arc 647"/>
            <p:cNvSpPr>
              <a:spLocks/>
            </p:cNvSpPr>
            <p:nvPr/>
          </p:nvSpPr>
          <p:spPr bwMode="auto">
            <a:xfrm rot="-5400000">
              <a:off x="3593" y="3172"/>
              <a:ext cx="204" cy="357"/>
            </a:xfrm>
            <a:custGeom>
              <a:avLst/>
              <a:gdLst>
                <a:gd name="T0" fmla="*/ 0 w 21600"/>
                <a:gd name="T1" fmla="*/ 0 h 41190"/>
                <a:gd name="T2" fmla="*/ 0 w 21600"/>
                <a:gd name="T3" fmla="*/ 0 h 41190"/>
                <a:gd name="T4" fmla="*/ 0 w 21600"/>
                <a:gd name="T5" fmla="*/ 0 h 411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190"/>
                <a:gd name="T11" fmla="*/ 21600 w 21600"/>
                <a:gd name="T12" fmla="*/ 41190 h 41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190" fill="none" extrusionOk="0">
                  <a:moveTo>
                    <a:pt x="8353" y="-1"/>
                  </a:moveTo>
                  <a:cubicBezTo>
                    <a:pt x="16378" y="3364"/>
                    <a:pt x="21600" y="11217"/>
                    <a:pt x="21600" y="19919"/>
                  </a:cubicBezTo>
                  <a:cubicBezTo>
                    <a:pt x="21600" y="30398"/>
                    <a:pt x="14077" y="39366"/>
                    <a:pt x="3756" y="41189"/>
                  </a:cubicBezTo>
                </a:path>
                <a:path w="21600" h="41190" stroke="0" extrusionOk="0">
                  <a:moveTo>
                    <a:pt x="8353" y="-1"/>
                  </a:moveTo>
                  <a:cubicBezTo>
                    <a:pt x="16378" y="3364"/>
                    <a:pt x="21600" y="11217"/>
                    <a:pt x="21600" y="19919"/>
                  </a:cubicBezTo>
                  <a:cubicBezTo>
                    <a:pt x="21600" y="30398"/>
                    <a:pt x="14077" y="39366"/>
                    <a:pt x="3756" y="41189"/>
                  </a:cubicBezTo>
                  <a:lnTo>
                    <a:pt x="0" y="19919"/>
                  </a:lnTo>
                  <a:close/>
                </a:path>
              </a:pathLst>
            </a:custGeom>
            <a:noFill/>
            <a:ln w="57150">
              <a:solidFill>
                <a:srgbClr val="4D4D4D"/>
              </a:solidFill>
              <a:round/>
              <a:headEnd type="none" w="sm" len="med"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85" name="Line 648"/>
            <p:cNvSpPr>
              <a:spLocks noChangeShapeType="1"/>
            </p:cNvSpPr>
            <p:nvPr/>
          </p:nvSpPr>
          <p:spPr bwMode="auto">
            <a:xfrm>
              <a:off x="3804" y="3441"/>
              <a:ext cx="48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86" name="Rectangle 649"/>
            <p:cNvSpPr>
              <a:spLocks noChangeArrowheads="1"/>
            </p:cNvSpPr>
            <p:nvPr/>
          </p:nvSpPr>
          <p:spPr bwMode="auto">
            <a:xfrm flipH="1">
              <a:off x="1116" y="3441"/>
              <a:ext cx="480" cy="288"/>
            </a:xfrm>
            <a:prstGeom prst="rect">
              <a:avLst/>
            </a:prstGeom>
            <a:solidFill>
              <a:srgbClr val="B2B2B2"/>
            </a:solidFill>
            <a:ln w="12700">
              <a:noFill/>
              <a:miter lim="800000"/>
              <a:headEnd/>
              <a:tailEnd type="none" w="sm" len="med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487" name="Rectangle 650"/>
            <p:cNvSpPr>
              <a:spLocks noChangeArrowheads="1"/>
            </p:cNvSpPr>
            <p:nvPr/>
          </p:nvSpPr>
          <p:spPr bwMode="auto">
            <a:xfrm flipH="1">
              <a:off x="1068" y="3441"/>
              <a:ext cx="48" cy="624"/>
            </a:xfrm>
            <a:prstGeom prst="rect">
              <a:avLst/>
            </a:prstGeom>
            <a:solidFill>
              <a:srgbClr val="FFFF00"/>
            </a:solidFill>
            <a:ln w="12700">
              <a:noFill/>
              <a:miter lim="800000"/>
              <a:headEnd/>
              <a:tailEnd type="none" w="sm" len="med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488" name="Arc 651"/>
            <p:cNvSpPr>
              <a:spLocks/>
            </p:cNvSpPr>
            <p:nvPr/>
          </p:nvSpPr>
          <p:spPr bwMode="auto">
            <a:xfrm rot="5400000" flipH="1">
              <a:off x="1529" y="3172"/>
              <a:ext cx="204" cy="357"/>
            </a:xfrm>
            <a:custGeom>
              <a:avLst/>
              <a:gdLst>
                <a:gd name="T0" fmla="*/ 0 w 21600"/>
                <a:gd name="T1" fmla="*/ 0 h 41190"/>
                <a:gd name="T2" fmla="*/ 0 w 21600"/>
                <a:gd name="T3" fmla="*/ 0 h 41190"/>
                <a:gd name="T4" fmla="*/ 0 w 21600"/>
                <a:gd name="T5" fmla="*/ 0 h 411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190"/>
                <a:gd name="T11" fmla="*/ 21600 w 21600"/>
                <a:gd name="T12" fmla="*/ 41190 h 41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190" fill="none" extrusionOk="0">
                  <a:moveTo>
                    <a:pt x="8353" y="-1"/>
                  </a:moveTo>
                  <a:cubicBezTo>
                    <a:pt x="16378" y="3364"/>
                    <a:pt x="21600" y="11217"/>
                    <a:pt x="21600" y="19919"/>
                  </a:cubicBezTo>
                  <a:cubicBezTo>
                    <a:pt x="21600" y="30398"/>
                    <a:pt x="14077" y="39366"/>
                    <a:pt x="3756" y="41189"/>
                  </a:cubicBezTo>
                </a:path>
                <a:path w="21600" h="41190" stroke="0" extrusionOk="0">
                  <a:moveTo>
                    <a:pt x="8353" y="-1"/>
                  </a:moveTo>
                  <a:cubicBezTo>
                    <a:pt x="16378" y="3364"/>
                    <a:pt x="21600" y="11217"/>
                    <a:pt x="21600" y="19919"/>
                  </a:cubicBezTo>
                  <a:cubicBezTo>
                    <a:pt x="21600" y="30398"/>
                    <a:pt x="14077" y="39366"/>
                    <a:pt x="3756" y="41189"/>
                  </a:cubicBezTo>
                  <a:lnTo>
                    <a:pt x="0" y="19919"/>
                  </a:lnTo>
                  <a:close/>
                </a:path>
              </a:pathLst>
            </a:custGeom>
            <a:noFill/>
            <a:ln w="57150">
              <a:solidFill>
                <a:srgbClr val="4D4D4D"/>
              </a:solidFill>
              <a:round/>
              <a:headEnd type="none" w="sm" len="med"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89" name="Line 652"/>
            <p:cNvSpPr>
              <a:spLocks noChangeShapeType="1"/>
            </p:cNvSpPr>
            <p:nvPr/>
          </p:nvSpPr>
          <p:spPr bwMode="auto">
            <a:xfrm flipH="1">
              <a:off x="1068" y="3441"/>
              <a:ext cx="48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none" w="sm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90" name="Rectangle 677"/>
            <p:cNvSpPr>
              <a:spLocks noChangeArrowheads="1"/>
            </p:cNvSpPr>
            <p:nvPr/>
          </p:nvSpPr>
          <p:spPr bwMode="auto">
            <a:xfrm flipH="1">
              <a:off x="1116" y="3657"/>
              <a:ext cx="3120" cy="168"/>
            </a:xfrm>
            <a:prstGeom prst="rect">
              <a:avLst/>
            </a:prstGeom>
            <a:solidFill>
              <a:srgbClr val="B2B2B2"/>
            </a:solidFill>
            <a:ln w="12700">
              <a:noFill/>
              <a:miter lim="800000"/>
              <a:headEnd/>
              <a:tailEnd type="none" w="sm" len="med"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</p:grpSp>
      <p:grpSp>
        <p:nvGrpSpPr>
          <p:cNvPr id="15" name="Group 685"/>
          <p:cNvGrpSpPr>
            <a:grpSpLocks/>
          </p:cNvGrpSpPr>
          <p:nvPr/>
        </p:nvGrpSpPr>
        <p:grpSpPr bwMode="auto">
          <a:xfrm>
            <a:off x="7564438" y="4432300"/>
            <a:ext cx="1263650" cy="725488"/>
            <a:chOff x="4765" y="2792"/>
            <a:chExt cx="796" cy="457"/>
          </a:xfrm>
        </p:grpSpPr>
        <p:sp>
          <p:nvSpPr>
            <p:cNvPr id="18478" name="Rectangle 681" descr="Light upward diagonal"/>
            <p:cNvSpPr>
              <a:spLocks noChangeArrowheads="1"/>
            </p:cNvSpPr>
            <p:nvPr/>
          </p:nvSpPr>
          <p:spPr bwMode="auto">
            <a:xfrm>
              <a:off x="4765" y="3027"/>
              <a:ext cx="292" cy="222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US"/>
            </a:p>
          </p:txBody>
        </p:sp>
        <p:sp>
          <p:nvSpPr>
            <p:cNvPr id="18479" name="Line 682" descr="Light upward diagonal"/>
            <p:cNvSpPr>
              <a:spLocks noChangeShapeType="1"/>
            </p:cNvSpPr>
            <p:nvPr/>
          </p:nvSpPr>
          <p:spPr bwMode="auto">
            <a:xfrm>
              <a:off x="4785" y="2931"/>
              <a:ext cx="272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480" name="Text Box 683"/>
            <p:cNvSpPr txBox="1">
              <a:spLocks noChangeArrowheads="1"/>
            </p:cNvSpPr>
            <p:nvPr/>
          </p:nvSpPr>
          <p:spPr bwMode="auto">
            <a:xfrm>
              <a:off x="5090" y="2792"/>
              <a:ext cx="47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Epoxy</a:t>
              </a:r>
            </a:p>
          </p:txBody>
        </p:sp>
        <p:sp>
          <p:nvSpPr>
            <p:cNvPr id="18481" name="Text Box 684"/>
            <p:cNvSpPr txBox="1">
              <a:spLocks noChangeArrowheads="1"/>
            </p:cNvSpPr>
            <p:nvPr/>
          </p:nvSpPr>
          <p:spPr bwMode="auto">
            <a:xfrm>
              <a:off x="5103" y="3022"/>
              <a:ext cx="45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Wafer</a:t>
              </a:r>
            </a:p>
          </p:txBody>
        </p:sp>
      </p:grpSp>
      <p:sp>
        <p:nvSpPr>
          <p:cNvPr id="48814" name="Text Box 686"/>
          <p:cNvSpPr txBox="1">
            <a:spLocks noChangeArrowheads="1"/>
          </p:cNvSpPr>
          <p:nvPr/>
        </p:nvSpPr>
        <p:spPr bwMode="auto">
          <a:xfrm>
            <a:off x="2674938" y="3332163"/>
            <a:ext cx="3655168" cy="461665"/>
          </a:xfrm>
          <a:prstGeom prst="rect">
            <a:avLst/>
          </a:prstGeom>
          <a:noFill/>
          <a:ln w="9525">
            <a:noFill/>
            <a:miter lim="800000"/>
            <a:headEnd/>
            <a:tailEnd type="none" w="sm" len="med"/>
          </a:ln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itchFamily="66" charset="0"/>
              </a:rPr>
              <a:t>“Whole wafer”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4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4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4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63" grpId="0" animBg="1"/>
      <p:bldP spid="48301" grpId="0"/>
      <p:bldP spid="48305" grpId="0" animBg="1"/>
      <p:bldP spid="48771" grpId="0" animBg="1"/>
      <p:bldP spid="48765" grpId="0" animBg="1"/>
      <p:bldP spid="48772" grpId="0" animBg="1"/>
      <p:bldP spid="488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3"/>
          <p:cNvSpPr>
            <a:spLocks/>
          </p:cNvSpPr>
          <p:nvPr/>
        </p:nvSpPr>
        <p:spPr bwMode="auto">
          <a:xfrm>
            <a:off x="1000100" y="1214422"/>
            <a:ext cx="79200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Pixels are defined in </a:t>
            </a:r>
            <a:r>
              <a:rPr lang="en-US" sz="2000" dirty="0" smtClean="0">
                <a:latin typeface="Comic Sans MS" pitchFamily="66" charset="0"/>
              </a:rPr>
              <a:t>the 2nd </a:t>
            </a:r>
            <a:r>
              <a:rPr lang="en-US" sz="2000" dirty="0">
                <a:latin typeface="Comic Sans MS" pitchFamily="66" charset="0"/>
              </a:rPr>
              <a:t>dimension by “Channel Stop” structures. </a:t>
            </a:r>
            <a:br>
              <a:rPr lang="en-US" sz="2000" dirty="0">
                <a:latin typeface="Comic Sans MS" pitchFamily="66" charset="0"/>
              </a:rPr>
            </a:br>
            <a:r>
              <a:rPr lang="en-US" sz="2000" dirty="0">
                <a:latin typeface="Comic Sans MS" pitchFamily="66" charset="0"/>
              </a:rPr>
              <a:t/>
            </a:r>
            <a:br>
              <a:rPr lang="en-US" sz="2000" dirty="0">
                <a:latin typeface="Comic Sans MS" pitchFamily="66" charset="0"/>
              </a:rPr>
            </a:br>
            <a:r>
              <a:rPr lang="en-US" sz="2000" dirty="0">
                <a:latin typeface="Comic Sans MS" pitchFamily="66" charset="0"/>
              </a:rPr>
              <a:t>Electrodes take the form of strips lying parallel to the image rows.</a:t>
            </a:r>
            <a:br>
              <a:rPr lang="en-US" sz="2000" dirty="0">
                <a:latin typeface="Comic Sans MS" pitchFamily="66" charset="0"/>
              </a:rPr>
            </a:br>
            <a:r>
              <a:rPr lang="en-US" sz="2000" dirty="0">
                <a:latin typeface="Comic Sans MS" pitchFamily="66" charset="0"/>
              </a:rPr>
              <a:t/>
            </a:r>
            <a:br>
              <a:rPr lang="en-US" sz="2000" dirty="0">
                <a:latin typeface="Comic Sans MS" pitchFamily="66" charset="0"/>
              </a:rPr>
            </a:br>
            <a:endParaRPr lang="en-US" sz="2000" dirty="0">
              <a:latin typeface="Comic Sans MS" pitchFamily="66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92275" y="2547938"/>
            <a:ext cx="5761038" cy="2616200"/>
            <a:chOff x="1791" y="1389"/>
            <a:chExt cx="1814" cy="912"/>
          </a:xfrm>
        </p:grpSpPr>
        <p:pic>
          <p:nvPicPr>
            <p:cNvPr id="3778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1" y="1389"/>
              <a:ext cx="1814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7861" name="Text Box 5"/>
            <p:cNvSpPr txBox="1">
              <a:spLocks noChangeArrowheads="1"/>
            </p:cNvSpPr>
            <p:nvPr/>
          </p:nvSpPr>
          <p:spPr bwMode="auto">
            <a:xfrm>
              <a:off x="1791" y="2205"/>
              <a:ext cx="49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200">
                  <a:latin typeface="Comic Sans MS" pitchFamily="66" charset="0"/>
                </a:rPr>
                <a:t>J.Beletic, Teledyne</a:t>
              </a:r>
            </a:p>
          </p:txBody>
        </p:sp>
      </p:grpSp>
      <p:pic>
        <p:nvPicPr>
          <p:cNvPr id="188422" name="Picture 6" descr="ccd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8775" y="2276475"/>
            <a:ext cx="58959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4" name="Oval 8"/>
          <p:cNvSpPr>
            <a:spLocks noChangeArrowheads="1"/>
          </p:cNvSpPr>
          <p:nvPr/>
        </p:nvSpPr>
        <p:spPr bwMode="auto">
          <a:xfrm>
            <a:off x="5368925" y="5354638"/>
            <a:ext cx="1655763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88428" name="Text Box 12"/>
          <p:cNvSpPr txBox="1">
            <a:spLocks noChangeArrowheads="1"/>
          </p:cNvSpPr>
          <p:nvPr/>
        </p:nvSpPr>
        <p:spPr bwMode="auto">
          <a:xfrm>
            <a:off x="1273175" y="6219825"/>
            <a:ext cx="185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Barry Burke, MITLL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62" name="Rectangle 326"/>
          <p:cNvSpPr>
            <a:spLocks noChangeArrowheads="1"/>
          </p:cNvSpPr>
          <p:nvPr/>
        </p:nvSpPr>
        <p:spPr bwMode="auto">
          <a:xfrm>
            <a:off x="7353300" y="2133600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93861" name="Rectangle 325"/>
          <p:cNvSpPr>
            <a:spLocks noChangeArrowheads="1"/>
          </p:cNvSpPr>
          <p:nvPr/>
        </p:nvSpPr>
        <p:spPr bwMode="auto">
          <a:xfrm>
            <a:off x="6921500" y="2133600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304"/>
          <p:cNvGrpSpPr>
            <a:grpSpLocks/>
          </p:cNvGrpSpPr>
          <p:nvPr/>
        </p:nvGrpSpPr>
        <p:grpSpPr bwMode="auto">
          <a:xfrm>
            <a:off x="3627438" y="3573463"/>
            <a:ext cx="430212" cy="287337"/>
            <a:chOff x="1152" y="1008"/>
            <a:chExt cx="432" cy="288"/>
          </a:xfrm>
        </p:grpSpPr>
        <p:sp>
          <p:nvSpPr>
            <p:cNvPr id="80155" name="Line 305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56" name="Line 306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93836" name="Rectangle 300"/>
          <p:cNvSpPr>
            <a:spLocks noChangeArrowheads="1"/>
          </p:cNvSpPr>
          <p:nvPr/>
        </p:nvSpPr>
        <p:spPr bwMode="auto">
          <a:xfrm>
            <a:off x="6483350" y="2133600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93835" name="Rectangle 299"/>
          <p:cNvSpPr>
            <a:spLocks noChangeArrowheads="1"/>
          </p:cNvSpPr>
          <p:nvPr/>
        </p:nvSpPr>
        <p:spPr bwMode="auto">
          <a:xfrm>
            <a:off x="6048375" y="2133600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93834" name="Rectangle 298"/>
          <p:cNvSpPr>
            <a:spLocks noChangeArrowheads="1"/>
          </p:cNvSpPr>
          <p:nvPr/>
        </p:nvSpPr>
        <p:spPr bwMode="auto">
          <a:xfrm>
            <a:off x="5635625" y="2133600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81" name="Rectangle 3"/>
          <p:cNvSpPr>
            <a:spLocks/>
          </p:cNvSpPr>
          <p:nvPr/>
        </p:nvSpPr>
        <p:spPr bwMode="auto">
          <a:xfrm>
            <a:off x="755650" y="357166"/>
            <a:ext cx="7704138" cy="133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>
                <a:latin typeface="Comic Sans MS" pitchFamily="66" charset="0"/>
              </a:rPr>
              <a:t>The same electrode structure used to collect the charge can also be used to transfer the charge during the readout process. </a:t>
            </a:r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5219700" y="2143125"/>
            <a:ext cx="304800" cy="31242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20913" y="3573463"/>
            <a:ext cx="430212" cy="287337"/>
            <a:chOff x="1152" y="1008"/>
            <a:chExt cx="432" cy="288"/>
          </a:xfrm>
        </p:grpSpPr>
        <p:sp>
          <p:nvSpPr>
            <p:cNvPr id="80153" name="Line 7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54" name="Line 8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682875" y="3208338"/>
            <a:ext cx="428625" cy="652462"/>
            <a:chOff x="1152" y="1008"/>
            <a:chExt cx="432" cy="288"/>
          </a:xfrm>
        </p:grpSpPr>
        <p:sp>
          <p:nvSpPr>
            <p:cNvPr id="80151" name="Line 10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52" name="Line 11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151188" y="2825750"/>
            <a:ext cx="430212" cy="1035050"/>
            <a:chOff x="1152" y="1008"/>
            <a:chExt cx="432" cy="288"/>
          </a:xfrm>
        </p:grpSpPr>
        <p:sp>
          <p:nvSpPr>
            <p:cNvPr id="80149" name="Line 13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50" name="Line 14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9886" name="Rectangle 15"/>
          <p:cNvSpPr>
            <a:spLocks noChangeArrowheads="1"/>
          </p:cNvSpPr>
          <p:nvPr/>
        </p:nvSpPr>
        <p:spPr bwMode="auto">
          <a:xfrm>
            <a:off x="661988" y="3803650"/>
            <a:ext cx="636587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836613" y="3573463"/>
            <a:ext cx="430212" cy="287337"/>
            <a:chOff x="1152" y="1008"/>
            <a:chExt cx="432" cy="288"/>
          </a:xfrm>
        </p:grpSpPr>
        <p:sp>
          <p:nvSpPr>
            <p:cNvPr id="80147" name="Line 17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48" name="Line 18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298575" y="3208338"/>
            <a:ext cx="428625" cy="652462"/>
            <a:chOff x="1152" y="1008"/>
            <a:chExt cx="432" cy="288"/>
          </a:xfrm>
        </p:grpSpPr>
        <p:sp>
          <p:nvSpPr>
            <p:cNvPr id="80145" name="Line 20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46" name="Line 21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766888" y="2825750"/>
            <a:ext cx="430212" cy="1035050"/>
            <a:chOff x="1152" y="1008"/>
            <a:chExt cx="432" cy="288"/>
          </a:xfrm>
        </p:grpSpPr>
        <p:sp>
          <p:nvSpPr>
            <p:cNvPr id="80143" name="Line 23"/>
            <p:cNvSpPr>
              <a:spLocks noChangeShapeType="1"/>
            </p:cNvSpPr>
            <p:nvPr/>
          </p:nvSpPr>
          <p:spPr bwMode="auto">
            <a:xfrm>
              <a:off x="1152" y="129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44" name="Line 24"/>
            <p:cNvSpPr>
              <a:spLocks noChangeShapeType="1"/>
            </p:cNvSpPr>
            <p:nvPr/>
          </p:nvSpPr>
          <p:spPr bwMode="auto">
            <a:xfrm flipV="1">
              <a:off x="1368" y="10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9890" name="Line 27"/>
          <p:cNvSpPr>
            <a:spLocks noChangeShapeType="1"/>
          </p:cNvSpPr>
          <p:nvPr/>
        </p:nvSpPr>
        <p:spPr bwMode="auto">
          <a:xfrm>
            <a:off x="773113" y="3900488"/>
            <a:ext cx="329406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1" name="Line 28"/>
          <p:cNvSpPr>
            <a:spLocks noChangeShapeType="1"/>
          </p:cNvSpPr>
          <p:nvPr/>
        </p:nvSpPr>
        <p:spPr bwMode="auto">
          <a:xfrm flipH="1">
            <a:off x="661988" y="2825750"/>
            <a:ext cx="27051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2" name="Line 29"/>
          <p:cNvSpPr>
            <a:spLocks noChangeShapeType="1"/>
          </p:cNvSpPr>
          <p:nvPr/>
        </p:nvSpPr>
        <p:spPr bwMode="auto">
          <a:xfrm flipH="1">
            <a:off x="661988" y="3208338"/>
            <a:ext cx="2235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3" name="Line 30"/>
          <p:cNvSpPr>
            <a:spLocks noChangeShapeType="1"/>
          </p:cNvSpPr>
          <p:nvPr/>
        </p:nvSpPr>
        <p:spPr bwMode="auto">
          <a:xfrm flipH="1">
            <a:off x="661988" y="3573463"/>
            <a:ext cx="31892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4" name="Oval 31"/>
          <p:cNvSpPr>
            <a:spLocks noChangeArrowheads="1"/>
          </p:cNvSpPr>
          <p:nvPr/>
        </p:nvSpPr>
        <p:spPr bwMode="auto">
          <a:xfrm>
            <a:off x="1935163" y="2778125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5" name="Oval 32"/>
          <p:cNvSpPr>
            <a:spLocks noChangeArrowheads="1"/>
          </p:cNvSpPr>
          <p:nvPr/>
        </p:nvSpPr>
        <p:spPr bwMode="auto">
          <a:xfrm>
            <a:off x="1465263" y="3152775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896" name="Oval 33"/>
          <p:cNvSpPr>
            <a:spLocks noChangeArrowheads="1"/>
          </p:cNvSpPr>
          <p:nvPr/>
        </p:nvSpPr>
        <p:spPr bwMode="auto">
          <a:xfrm>
            <a:off x="1003300" y="3525838"/>
            <a:ext cx="96838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198438" y="2595563"/>
            <a:ext cx="396875" cy="457200"/>
            <a:chOff x="672" y="1706"/>
            <a:chExt cx="250" cy="288"/>
          </a:xfrm>
        </p:grpSpPr>
        <p:grpSp>
          <p:nvGrpSpPr>
            <p:cNvPr id="10" name="Group 36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0141" name="Oval 3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42" name="Line 3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40" name="Text Box 39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11" name="Group 40"/>
          <p:cNvGrpSpPr>
            <a:grpSpLocks/>
          </p:cNvGrpSpPr>
          <p:nvPr/>
        </p:nvGrpSpPr>
        <p:grpSpPr bwMode="auto">
          <a:xfrm>
            <a:off x="179388" y="2973388"/>
            <a:ext cx="396875" cy="457200"/>
            <a:chOff x="672" y="1706"/>
            <a:chExt cx="250" cy="288"/>
          </a:xfrm>
        </p:grpSpPr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0137" name="Oval 42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38" name="Line 43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36" name="Text Box 44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2</a:t>
              </a:r>
            </a:p>
          </p:txBody>
        </p:sp>
      </p:grpSp>
      <p:grpSp>
        <p:nvGrpSpPr>
          <p:cNvPr id="13" name="Group 45"/>
          <p:cNvGrpSpPr>
            <a:grpSpLocks/>
          </p:cNvGrpSpPr>
          <p:nvPr/>
        </p:nvGrpSpPr>
        <p:grpSpPr bwMode="auto">
          <a:xfrm>
            <a:off x="179388" y="3316288"/>
            <a:ext cx="412750" cy="457200"/>
            <a:chOff x="672" y="2184"/>
            <a:chExt cx="260" cy="288"/>
          </a:xfrm>
        </p:grpSpPr>
        <p:grpSp>
          <p:nvGrpSpPr>
            <p:cNvPr id="14" name="Group 46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0133" name="Oval 47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34" name="Line 48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32" name="Text Box 49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15" name="Group 50"/>
          <p:cNvGrpSpPr>
            <a:grpSpLocks/>
          </p:cNvGrpSpPr>
          <p:nvPr/>
        </p:nvGrpSpPr>
        <p:grpSpPr bwMode="auto">
          <a:xfrm>
            <a:off x="5181600" y="4162425"/>
            <a:ext cx="3429000" cy="533400"/>
            <a:chOff x="3120" y="1368"/>
            <a:chExt cx="2160" cy="336"/>
          </a:xfrm>
        </p:grpSpPr>
        <p:sp>
          <p:nvSpPr>
            <p:cNvPr id="80125" name="Line 51"/>
            <p:cNvSpPr>
              <a:spLocks noChangeShapeType="1"/>
            </p:cNvSpPr>
            <p:nvPr/>
          </p:nvSpPr>
          <p:spPr bwMode="auto">
            <a:xfrm>
              <a:off x="3120" y="1536"/>
              <a:ext cx="216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6" name="Line 52"/>
            <p:cNvSpPr>
              <a:spLocks noChangeShapeType="1"/>
            </p:cNvSpPr>
            <p:nvPr/>
          </p:nvSpPr>
          <p:spPr bwMode="auto">
            <a:xfrm>
              <a:off x="3120" y="1368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7" name="Line 53"/>
            <p:cNvSpPr>
              <a:spLocks noChangeShapeType="1"/>
            </p:cNvSpPr>
            <p:nvPr/>
          </p:nvSpPr>
          <p:spPr bwMode="auto">
            <a:xfrm>
              <a:off x="3648" y="170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8" name="Line 54"/>
            <p:cNvSpPr>
              <a:spLocks noChangeShapeType="1"/>
            </p:cNvSpPr>
            <p:nvPr/>
          </p:nvSpPr>
          <p:spPr bwMode="auto">
            <a:xfrm>
              <a:off x="4464" y="1368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9" name="Line 55"/>
            <p:cNvSpPr>
              <a:spLocks noChangeShapeType="1"/>
            </p:cNvSpPr>
            <p:nvPr/>
          </p:nvSpPr>
          <p:spPr bwMode="auto">
            <a:xfrm flipV="1">
              <a:off x="3648" y="136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30" name="Line 56"/>
            <p:cNvSpPr>
              <a:spLocks noChangeShapeType="1"/>
            </p:cNvSpPr>
            <p:nvPr/>
          </p:nvSpPr>
          <p:spPr bwMode="auto">
            <a:xfrm flipV="1">
              <a:off x="4464" y="136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6" name="Group 57"/>
          <p:cNvGrpSpPr>
            <a:grpSpLocks/>
          </p:cNvGrpSpPr>
          <p:nvPr/>
        </p:nvGrpSpPr>
        <p:grpSpPr bwMode="auto">
          <a:xfrm>
            <a:off x="5181600" y="3333750"/>
            <a:ext cx="3429000" cy="533400"/>
            <a:chOff x="3120" y="846"/>
            <a:chExt cx="2160" cy="336"/>
          </a:xfrm>
        </p:grpSpPr>
        <p:sp>
          <p:nvSpPr>
            <p:cNvPr id="80119" name="Line 58"/>
            <p:cNvSpPr>
              <a:spLocks noChangeShapeType="1"/>
            </p:cNvSpPr>
            <p:nvPr/>
          </p:nvSpPr>
          <p:spPr bwMode="auto">
            <a:xfrm>
              <a:off x="3120" y="1008"/>
              <a:ext cx="216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0" name="Line 59"/>
            <p:cNvSpPr>
              <a:spLocks noChangeShapeType="1"/>
            </p:cNvSpPr>
            <p:nvPr/>
          </p:nvSpPr>
          <p:spPr bwMode="auto">
            <a:xfrm flipV="1">
              <a:off x="3120" y="1182"/>
              <a:ext cx="7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1" name="Line 60"/>
            <p:cNvSpPr>
              <a:spLocks noChangeShapeType="1"/>
            </p:cNvSpPr>
            <p:nvPr/>
          </p:nvSpPr>
          <p:spPr bwMode="auto">
            <a:xfrm flipV="1">
              <a:off x="3888" y="846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2" name="Line 61"/>
            <p:cNvSpPr>
              <a:spLocks noChangeShapeType="1"/>
            </p:cNvSpPr>
            <p:nvPr/>
          </p:nvSpPr>
          <p:spPr bwMode="auto">
            <a:xfrm flipV="1">
              <a:off x="4704" y="1182"/>
              <a:ext cx="57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3" name="Line 62"/>
            <p:cNvSpPr>
              <a:spLocks noChangeShapeType="1"/>
            </p:cNvSpPr>
            <p:nvPr/>
          </p:nvSpPr>
          <p:spPr bwMode="auto">
            <a:xfrm>
              <a:off x="3888" y="84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24" name="Line 63"/>
            <p:cNvSpPr>
              <a:spLocks noChangeShapeType="1"/>
            </p:cNvSpPr>
            <p:nvPr/>
          </p:nvSpPr>
          <p:spPr bwMode="auto">
            <a:xfrm>
              <a:off x="4704" y="84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7" name="Group 64"/>
          <p:cNvGrpSpPr>
            <a:grpSpLocks/>
          </p:cNvGrpSpPr>
          <p:nvPr/>
        </p:nvGrpSpPr>
        <p:grpSpPr bwMode="auto">
          <a:xfrm>
            <a:off x="5181600" y="2447925"/>
            <a:ext cx="3429000" cy="533400"/>
            <a:chOff x="3120" y="288"/>
            <a:chExt cx="2160" cy="336"/>
          </a:xfrm>
        </p:grpSpPr>
        <p:sp>
          <p:nvSpPr>
            <p:cNvPr id="80113" name="Line 65"/>
            <p:cNvSpPr>
              <a:spLocks noChangeShapeType="1"/>
            </p:cNvSpPr>
            <p:nvPr/>
          </p:nvSpPr>
          <p:spPr bwMode="auto">
            <a:xfrm>
              <a:off x="3120" y="462"/>
              <a:ext cx="216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14" name="Line 66"/>
            <p:cNvSpPr>
              <a:spLocks noChangeShapeType="1"/>
            </p:cNvSpPr>
            <p:nvPr/>
          </p:nvSpPr>
          <p:spPr bwMode="auto">
            <a:xfrm flipV="1">
              <a:off x="3120" y="624"/>
              <a:ext cx="2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15" name="Line 67"/>
            <p:cNvSpPr>
              <a:spLocks noChangeShapeType="1"/>
            </p:cNvSpPr>
            <p:nvPr/>
          </p:nvSpPr>
          <p:spPr bwMode="auto">
            <a:xfrm flipV="1">
              <a:off x="3360" y="288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16" name="Line 68"/>
            <p:cNvSpPr>
              <a:spLocks noChangeShapeType="1"/>
            </p:cNvSpPr>
            <p:nvPr/>
          </p:nvSpPr>
          <p:spPr bwMode="auto">
            <a:xfrm flipV="1">
              <a:off x="4176" y="624"/>
              <a:ext cx="110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17" name="Line 69"/>
            <p:cNvSpPr>
              <a:spLocks noChangeShapeType="1"/>
            </p:cNvSpPr>
            <p:nvPr/>
          </p:nvSpPr>
          <p:spPr bwMode="auto">
            <a:xfrm>
              <a:off x="3360" y="2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18" name="Line 70"/>
            <p:cNvSpPr>
              <a:spLocks noChangeShapeType="1"/>
            </p:cNvSpPr>
            <p:nvPr/>
          </p:nvSpPr>
          <p:spPr bwMode="auto">
            <a:xfrm>
              <a:off x="4176" y="288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79903" name="Text Box 71"/>
          <p:cNvSpPr txBox="1">
            <a:spLocks noChangeArrowheads="1"/>
          </p:cNvSpPr>
          <p:nvPr/>
        </p:nvSpPr>
        <p:spPr bwMode="auto">
          <a:xfrm>
            <a:off x="4729163" y="2246313"/>
            <a:ext cx="576262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400" b="1">
                <a:latin typeface="Comic Sans MS" pitchFamily="66" charset="0"/>
              </a:rPr>
              <a:t>+5V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 0V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-5V</a:t>
            </a:r>
          </a:p>
        </p:txBody>
      </p:sp>
      <p:sp>
        <p:nvSpPr>
          <p:cNvPr id="79904" name="Line 74"/>
          <p:cNvSpPr>
            <a:spLocks noChangeShapeType="1"/>
          </p:cNvSpPr>
          <p:nvPr/>
        </p:nvSpPr>
        <p:spPr bwMode="auto">
          <a:xfrm flipH="1">
            <a:off x="5181600" y="2447925"/>
            <a:ext cx="381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905" name="Line 75"/>
          <p:cNvSpPr>
            <a:spLocks noChangeShapeType="1"/>
          </p:cNvSpPr>
          <p:nvPr/>
        </p:nvSpPr>
        <p:spPr bwMode="auto">
          <a:xfrm flipH="1">
            <a:off x="5181600" y="3333750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9906" name="Line 76"/>
          <p:cNvSpPr>
            <a:spLocks noChangeShapeType="1"/>
          </p:cNvSpPr>
          <p:nvPr/>
        </p:nvSpPr>
        <p:spPr bwMode="auto">
          <a:xfrm flipH="1">
            <a:off x="5181600" y="4695825"/>
            <a:ext cx="127635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18" name="Group 79"/>
          <p:cNvGrpSpPr>
            <a:grpSpLocks/>
          </p:cNvGrpSpPr>
          <p:nvPr/>
        </p:nvGrpSpPr>
        <p:grpSpPr bwMode="auto">
          <a:xfrm>
            <a:off x="4419600" y="3362325"/>
            <a:ext cx="396875" cy="457200"/>
            <a:chOff x="672" y="1706"/>
            <a:chExt cx="250" cy="288"/>
          </a:xfrm>
        </p:grpSpPr>
        <p:grpSp>
          <p:nvGrpSpPr>
            <p:cNvPr id="19" name="Group 80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0111" name="Oval 81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12" name="Line 82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10" name="Text Box 83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3</a:t>
              </a:r>
            </a:p>
          </p:txBody>
        </p:sp>
      </p:grpSp>
      <p:grpSp>
        <p:nvGrpSpPr>
          <p:cNvPr id="20" name="Group 84"/>
          <p:cNvGrpSpPr>
            <a:grpSpLocks/>
          </p:cNvGrpSpPr>
          <p:nvPr/>
        </p:nvGrpSpPr>
        <p:grpSpPr bwMode="auto">
          <a:xfrm>
            <a:off x="4419600" y="2447925"/>
            <a:ext cx="396875" cy="457200"/>
            <a:chOff x="672" y="1706"/>
            <a:chExt cx="250" cy="288"/>
          </a:xfrm>
        </p:grpSpPr>
        <p:grpSp>
          <p:nvGrpSpPr>
            <p:cNvPr id="21" name="Group 85"/>
            <p:cNvGrpSpPr>
              <a:grpSpLocks/>
            </p:cNvGrpSpPr>
            <p:nvPr/>
          </p:nvGrpSpPr>
          <p:grpSpPr bwMode="auto">
            <a:xfrm>
              <a:off x="672" y="1788"/>
              <a:ext cx="72" cy="144"/>
              <a:chOff x="672" y="1776"/>
              <a:chExt cx="96" cy="192"/>
            </a:xfrm>
          </p:grpSpPr>
          <p:sp>
            <p:nvSpPr>
              <p:cNvPr id="80107" name="Oval 86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08" name="Line 87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06" name="Text Box 88"/>
            <p:cNvSpPr txBox="1">
              <a:spLocks noChangeArrowheads="1"/>
            </p:cNvSpPr>
            <p:nvPr/>
          </p:nvSpPr>
          <p:spPr bwMode="auto">
            <a:xfrm>
              <a:off x="710" y="170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4387850" y="4200525"/>
            <a:ext cx="412750" cy="457200"/>
            <a:chOff x="672" y="2184"/>
            <a:chExt cx="260" cy="288"/>
          </a:xfrm>
        </p:grpSpPr>
        <p:grpSp>
          <p:nvGrpSpPr>
            <p:cNvPr id="23" name="Group 90"/>
            <p:cNvGrpSpPr>
              <a:grpSpLocks/>
            </p:cNvGrpSpPr>
            <p:nvPr/>
          </p:nvGrpSpPr>
          <p:grpSpPr bwMode="auto">
            <a:xfrm>
              <a:off x="672" y="2266"/>
              <a:ext cx="72" cy="144"/>
              <a:chOff x="672" y="1776"/>
              <a:chExt cx="96" cy="192"/>
            </a:xfrm>
          </p:grpSpPr>
          <p:sp>
            <p:nvSpPr>
              <p:cNvPr id="80103" name="Oval 91"/>
              <p:cNvSpPr>
                <a:spLocks noChangeArrowheads="1"/>
              </p:cNvSpPr>
              <p:nvPr/>
            </p:nvSpPr>
            <p:spPr bwMode="auto">
              <a:xfrm>
                <a:off x="672" y="182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104" name="Line 92"/>
              <p:cNvSpPr>
                <a:spLocks noChangeShapeType="1"/>
              </p:cNvSpPr>
              <p:nvPr/>
            </p:nvSpPr>
            <p:spPr bwMode="auto">
              <a:xfrm flipH="1">
                <a:off x="672" y="1776"/>
                <a:ext cx="96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80102" name="Text Box 93"/>
            <p:cNvSpPr txBox="1">
              <a:spLocks noChangeArrowheads="1"/>
            </p:cNvSpPr>
            <p:nvPr/>
          </p:nvSpPr>
          <p:spPr bwMode="auto">
            <a:xfrm>
              <a:off x="720" y="21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2400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79910" name="Text Box 95"/>
          <p:cNvSpPr txBox="1">
            <a:spLocks noChangeArrowheads="1"/>
          </p:cNvSpPr>
          <p:nvPr/>
        </p:nvSpPr>
        <p:spPr bwMode="auto">
          <a:xfrm>
            <a:off x="4749800" y="3135313"/>
            <a:ext cx="576263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400" b="1">
                <a:latin typeface="Comic Sans MS" pitchFamily="66" charset="0"/>
              </a:rPr>
              <a:t>+5V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 0V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-5V</a:t>
            </a:r>
          </a:p>
        </p:txBody>
      </p:sp>
      <p:sp>
        <p:nvSpPr>
          <p:cNvPr id="79911" name="Text Box 96"/>
          <p:cNvSpPr txBox="1">
            <a:spLocks noChangeArrowheads="1"/>
          </p:cNvSpPr>
          <p:nvPr/>
        </p:nvSpPr>
        <p:spPr bwMode="auto">
          <a:xfrm>
            <a:off x="4741863" y="4021138"/>
            <a:ext cx="576262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1400" b="1">
                <a:latin typeface="Comic Sans MS" pitchFamily="66" charset="0"/>
              </a:rPr>
              <a:t>+5V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 0V</a:t>
            </a:r>
            <a:endParaRPr lang="en-US" sz="800" b="1">
              <a:latin typeface="Comic Sans MS" pitchFamily="66" charset="0"/>
            </a:endParaRPr>
          </a:p>
          <a:p>
            <a:pPr algn="l" eaLnBrk="0" hangingPunct="0"/>
            <a:endParaRPr lang="en-US" sz="800" b="1">
              <a:latin typeface="Comic Sans MS" pitchFamily="66" charset="0"/>
            </a:endParaRPr>
          </a:p>
          <a:p>
            <a:pPr algn="l" eaLnBrk="0" hangingPunct="0"/>
            <a:r>
              <a:rPr lang="en-US" sz="1400" b="1">
                <a:latin typeface="Comic Sans MS" pitchFamily="66" charset="0"/>
              </a:rPr>
              <a:t>-5V</a:t>
            </a:r>
          </a:p>
        </p:txBody>
      </p:sp>
      <p:sp>
        <p:nvSpPr>
          <p:cNvPr id="79912" name="Rectangle 97"/>
          <p:cNvSpPr>
            <a:spLocks noChangeArrowheads="1"/>
          </p:cNvSpPr>
          <p:nvPr/>
        </p:nvSpPr>
        <p:spPr bwMode="auto">
          <a:xfrm rot="-5400000">
            <a:off x="2228850" y="2814638"/>
            <a:ext cx="373063" cy="3303587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93634" name="Rectangle 98"/>
          <p:cNvSpPr>
            <a:spLocks noChangeArrowheads="1"/>
          </p:cNvSpPr>
          <p:nvPr/>
        </p:nvSpPr>
        <p:spPr bwMode="auto">
          <a:xfrm rot="37800000">
            <a:off x="2240757" y="2453481"/>
            <a:ext cx="349250" cy="33035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3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grpSp>
        <p:nvGrpSpPr>
          <p:cNvPr id="24" name="Group 296"/>
          <p:cNvGrpSpPr>
            <a:grpSpLocks/>
          </p:cNvGrpSpPr>
          <p:nvPr/>
        </p:nvGrpSpPr>
        <p:grpSpPr bwMode="auto">
          <a:xfrm>
            <a:off x="855663" y="4146550"/>
            <a:ext cx="331787" cy="146050"/>
            <a:chOff x="1095" y="3520"/>
            <a:chExt cx="209" cy="92"/>
          </a:xfrm>
        </p:grpSpPr>
        <p:sp>
          <p:nvSpPr>
            <p:cNvPr id="80097" name="Oval 112"/>
            <p:cNvSpPr>
              <a:spLocks noChangeArrowheads="1"/>
            </p:cNvSpPr>
            <p:nvPr/>
          </p:nvSpPr>
          <p:spPr bwMode="auto">
            <a:xfrm>
              <a:off x="1095" y="3520"/>
              <a:ext cx="103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098" name="Line 113"/>
            <p:cNvSpPr>
              <a:spLocks noChangeShapeType="1"/>
            </p:cNvSpPr>
            <p:nvPr/>
          </p:nvSpPr>
          <p:spPr bwMode="auto">
            <a:xfrm>
              <a:off x="1095" y="3566"/>
              <a:ext cx="1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0099" name="Oval 123"/>
            <p:cNvSpPr>
              <a:spLocks noChangeArrowheads="1"/>
            </p:cNvSpPr>
            <p:nvPr/>
          </p:nvSpPr>
          <p:spPr bwMode="auto">
            <a:xfrm>
              <a:off x="1201" y="3521"/>
              <a:ext cx="103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0100" name="Line 124"/>
            <p:cNvSpPr>
              <a:spLocks noChangeShapeType="1"/>
            </p:cNvSpPr>
            <p:nvPr/>
          </p:nvSpPr>
          <p:spPr bwMode="auto">
            <a:xfrm>
              <a:off x="1201" y="3567"/>
              <a:ext cx="1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133"/>
          <p:cNvGrpSpPr>
            <a:grpSpLocks/>
          </p:cNvGrpSpPr>
          <p:nvPr/>
        </p:nvGrpSpPr>
        <p:grpSpPr bwMode="auto">
          <a:xfrm>
            <a:off x="4356100" y="5229225"/>
            <a:ext cx="2490788" cy="809625"/>
            <a:chOff x="2744" y="3294"/>
            <a:chExt cx="1569" cy="510"/>
          </a:xfrm>
        </p:grpSpPr>
        <p:sp>
          <p:nvSpPr>
            <p:cNvPr id="80095" name="Text Box 78"/>
            <p:cNvSpPr txBox="1">
              <a:spLocks noChangeArrowheads="1"/>
            </p:cNvSpPr>
            <p:nvPr/>
          </p:nvSpPr>
          <p:spPr bwMode="auto">
            <a:xfrm>
              <a:off x="2744" y="3612"/>
              <a:ext cx="15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400">
                  <a:latin typeface="Comic Sans MS" pitchFamily="66" charset="0"/>
                </a:rPr>
                <a:t>Time-slice shown in diagram</a:t>
              </a:r>
            </a:p>
          </p:txBody>
        </p:sp>
        <p:sp>
          <p:nvSpPr>
            <p:cNvPr id="80096" name="Line 132"/>
            <p:cNvSpPr>
              <a:spLocks noChangeShapeType="1"/>
            </p:cNvSpPr>
            <p:nvPr/>
          </p:nvSpPr>
          <p:spPr bwMode="auto">
            <a:xfrm flipV="1">
              <a:off x="3379" y="3294"/>
              <a:ext cx="0" cy="3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6" name="Group 161"/>
          <p:cNvGrpSpPr>
            <a:grpSpLocks/>
          </p:cNvGrpSpPr>
          <p:nvPr/>
        </p:nvGrpSpPr>
        <p:grpSpPr bwMode="auto">
          <a:xfrm>
            <a:off x="1330325" y="4005263"/>
            <a:ext cx="328613" cy="388937"/>
            <a:chOff x="793" y="2988"/>
            <a:chExt cx="207" cy="245"/>
          </a:xfrm>
        </p:grpSpPr>
        <p:grpSp>
          <p:nvGrpSpPr>
            <p:cNvPr id="27" name="Group 100"/>
            <p:cNvGrpSpPr>
              <a:grpSpLocks/>
            </p:cNvGrpSpPr>
            <p:nvPr/>
          </p:nvGrpSpPr>
          <p:grpSpPr bwMode="auto">
            <a:xfrm>
              <a:off x="843" y="2988"/>
              <a:ext cx="103" cy="91"/>
              <a:chOff x="2181" y="3918"/>
              <a:chExt cx="64" cy="64"/>
            </a:xfrm>
          </p:grpSpPr>
          <p:sp>
            <p:nvSpPr>
              <p:cNvPr id="80093" name="Oval 10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94" name="Line 10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8" name="Group 103"/>
            <p:cNvGrpSpPr>
              <a:grpSpLocks/>
            </p:cNvGrpSpPr>
            <p:nvPr/>
          </p:nvGrpSpPr>
          <p:grpSpPr bwMode="auto">
            <a:xfrm>
              <a:off x="843" y="3142"/>
              <a:ext cx="103" cy="91"/>
              <a:chOff x="2181" y="3918"/>
              <a:chExt cx="64" cy="64"/>
            </a:xfrm>
          </p:grpSpPr>
          <p:sp>
            <p:nvSpPr>
              <p:cNvPr id="80091" name="Oval 10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92" name="Line 10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9" name="Group 134"/>
            <p:cNvGrpSpPr>
              <a:grpSpLocks/>
            </p:cNvGrpSpPr>
            <p:nvPr/>
          </p:nvGrpSpPr>
          <p:grpSpPr bwMode="auto">
            <a:xfrm>
              <a:off x="793" y="3067"/>
              <a:ext cx="207" cy="92"/>
              <a:chOff x="1610" y="3384"/>
              <a:chExt cx="207" cy="92"/>
            </a:xfrm>
          </p:grpSpPr>
          <p:grpSp>
            <p:nvGrpSpPr>
              <p:cNvPr id="30" name="Group 135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89" name="Oval 136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90" name="Line 137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31" name="Group 138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87" name="Oval 139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88" name="Line 140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193632" name="Group 207"/>
          <p:cNvGrpSpPr>
            <a:grpSpLocks/>
          </p:cNvGrpSpPr>
          <p:nvPr/>
        </p:nvGrpSpPr>
        <p:grpSpPr bwMode="auto">
          <a:xfrm>
            <a:off x="2770188" y="4005263"/>
            <a:ext cx="331787" cy="400050"/>
            <a:chOff x="1831" y="3067"/>
            <a:chExt cx="209" cy="252"/>
          </a:xfrm>
        </p:grpSpPr>
        <p:grpSp>
          <p:nvGrpSpPr>
            <p:cNvPr id="193633" name="Group 142"/>
            <p:cNvGrpSpPr>
              <a:grpSpLocks/>
            </p:cNvGrpSpPr>
            <p:nvPr/>
          </p:nvGrpSpPr>
          <p:grpSpPr bwMode="auto">
            <a:xfrm>
              <a:off x="1833" y="3067"/>
              <a:ext cx="103" cy="91"/>
              <a:chOff x="2181" y="3918"/>
              <a:chExt cx="64" cy="64"/>
            </a:xfrm>
          </p:grpSpPr>
          <p:sp>
            <p:nvSpPr>
              <p:cNvPr id="80080" name="Oval 143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81" name="Line 144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35" name="Group 145"/>
            <p:cNvGrpSpPr>
              <a:grpSpLocks/>
            </p:cNvGrpSpPr>
            <p:nvPr/>
          </p:nvGrpSpPr>
          <p:grpSpPr bwMode="auto">
            <a:xfrm>
              <a:off x="1937" y="3068"/>
              <a:ext cx="103" cy="91"/>
              <a:chOff x="2181" y="3918"/>
              <a:chExt cx="64" cy="64"/>
            </a:xfrm>
          </p:grpSpPr>
          <p:sp>
            <p:nvSpPr>
              <p:cNvPr id="80078" name="Oval 14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79" name="Line 14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36" name="Group 148"/>
            <p:cNvGrpSpPr>
              <a:grpSpLocks/>
            </p:cNvGrpSpPr>
            <p:nvPr/>
          </p:nvGrpSpPr>
          <p:grpSpPr bwMode="auto">
            <a:xfrm>
              <a:off x="1831" y="3227"/>
              <a:ext cx="207" cy="92"/>
              <a:chOff x="1610" y="3384"/>
              <a:chExt cx="207" cy="92"/>
            </a:xfrm>
          </p:grpSpPr>
          <p:grpSp>
            <p:nvGrpSpPr>
              <p:cNvPr id="193637" name="Group 149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76" name="Oval 150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77" name="Line 151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93638" name="Group 152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74" name="Oval 153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75" name="Line 154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93639" name="Group 155"/>
            <p:cNvGrpSpPr>
              <a:grpSpLocks/>
            </p:cNvGrpSpPr>
            <p:nvPr/>
          </p:nvGrpSpPr>
          <p:grpSpPr bwMode="auto">
            <a:xfrm>
              <a:off x="1882" y="3146"/>
              <a:ext cx="103" cy="91"/>
              <a:chOff x="2181" y="3918"/>
              <a:chExt cx="64" cy="64"/>
            </a:xfrm>
          </p:grpSpPr>
          <p:sp>
            <p:nvSpPr>
              <p:cNvPr id="80070" name="Oval 15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71" name="Line 15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93640" name="Group 205"/>
          <p:cNvGrpSpPr>
            <a:grpSpLocks/>
          </p:cNvGrpSpPr>
          <p:nvPr/>
        </p:nvGrpSpPr>
        <p:grpSpPr bwMode="auto">
          <a:xfrm>
            <a:off x="2798763" y="4137025"/>
            <a:ext cx="830262" cy="147638"/>
            <a:chOff x="1594" y="3487"/>
            <a:chExt cx="523" cy="93"/>
          </a:xfrm>
        </p:grpSpPr>
        <p:grpSp>
          <p:nvGrpSpPr>
            <p:cNvPr id="193641" name="Group 197"/>
            <p:cNvGrpSpPr>
              <a:grpSpLocks/>
            </p:cNvGrpSpPr>
            <p:nvPr/>
          </p:nvGrpSpPr>
          <p:grpSpPr bwMode="auto">
            <a:xfrm>
              <a:off x="2014" y="3487"/>
              <a:ext cx="103" cy="91"/>
              <a:chOff x="2181" y="3918"/>
              <a:chExt cx="64" cy="64"/>
            </a:xfrm>
          </p:grpSpPr>
          <p:sp>
            <p:nvSpPr>
              <p:cNvPr id="80064" name="Oval 19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65" name="Line 19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42" name="Group 187"/>
            <p:cNvGrpSpPr>
              <a:grpSpLocks/>
            </p:cNvGrpSpPr>
            <p:nvPr/>
          </p:nvGrpSpPr>
          <p:grpSpPr bwMode="auto">
            <a:xfrm>
              <a:off x="1911" y="3488"/>
              <a:ext cx="103" cy="91"/>
              <a:chOff x="2181" y="3918"/>
              <a:chExt cx="64" cy="64"/>
            </a:xfrm>
          </p:grpSpPr>
          <p:sp>
            <p:nvSpPr>
              <p:cNvPr id="80062" name="Oval 18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63" name="Line 18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43" name="Group 190"/>
            <p:cNvGrpSpPr>
              <a:grpSpLocks/>
            </p:cNvGrpSpPr>
            <p:nvPr/>
          </p:nvGrpSpPr>
          <p:grpSpPr bwMode="auto">
            <a:xfrm>
              <a:off x="1697" y="3488"/>
              <a:ext cx="207" cy="92"/>
              <a:chOff x="1610" y="3384"/>
              <a:chExt cx="207" cy="92"/>
            </a:xfrm>
          </p:grpSpPr>
          <p:grpSp>
            <p:nvGrpSpPr>
              <p:cNvPr id="193644" name="Group 191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60" name="Oval 192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61" name="Line 193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93645" name="Group 194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58" name="Oval 195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59" name="Line 196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93646" name="Group 200"/>
            <p:cNvGrpSpPr>
              <a:grpSpLocks/>
            </p:cNvGrpSpPr>
            <p:nvPr/>
          </p:nvGrpSpPr>
          <p:grpSpPr bwMode="auto">
            <a:xfrm>
              <a:off x="1594" y="3487"/>
              <a:ext cx="103" cy="91"/>
              <a:chOff x="2181" y="3918"/>
              <a:chExt cx="64" cy="64"/>
            </a:xfrm>
          </p:grpSpPr>
          <p:sp>
            <p:nvSpPr>
              <p:cNvPr id="80054" name="Oval 20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55" name="Line 20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93647" name="Group 208"/>
          <p:cNvGrpSpPr>
            <a:grpSpLocks/>
          </p:cNvGrpSpPr>
          <p:nvPr/>
        </p:nvGrpSpPr>
        <p:grpSpPr bwMode="auto">
          <a:xfrm>
            <a:off x="1793875" y="4005263"/>
            <a:ext cx="328613" cy="388937"/>
            <a:chOff x="793" y="2988"/>
            <a:chExt cx="207" cy="245"/>
          </a:xfrm>
        </p:grpSpPr>
        <p:grpSp>
          <p:nvGrpSpPr>
            <p:cNvPr id="193648" name="Group 209"/>
            <p:cNvGrpSpPr>
              <a:grpSpLocks/>
            </p:cNvGrpSpPr>
            <p:nvPr/>
          </p:nvGrpSpPr>
          <p:grpSpPr bwMode="auto">
            <a:xfrm>
              <a:off x="843" y="2988"/>
              <a:ext cx="103" cy="91"/>
              <a:chOff x="2181" y="3918"/>
              <a:chExt cx="64" cy="64"/>
            </a:xfrm>
          </p:grpSpPr>
          <p:sp>
            <p:nvSpPr>
              <p:cNvPr id="80048" name="Oval 210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49" name="Line 211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49" name="Group 212"/>
            <p:cNvGrpSpPr>
              <a:grpSpLocks/>
            </p:cNvGrpSpPr>
            <p:nvPr/>
          </p:nvGrpSpPr>
          <p:grpSpPr bwMode="auto">
            <a:xfrm>
              <a:off x="843" y="3142"/>
              <a:ext cx="103" cy="91"/>
              <a:chOff x="2181" y="3918"/>
              <a:chExt cx="64" cy="64"/>
            </a:xfrm>
          </p:grpSpPr>
          <p:sp>
            <p:nvSpPr>
              <p:cNvPr id="80046" name="Oval 213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47" name="Line 214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50" name="Group 215"/>
            <p:cNvGrpSpPr>
              <a:grpSpLocks/>
            </p:cNvGrpSpPr>
            <p:nvPr/>
          </p:nvGrpSpPr>
          <p:grpSpPr bwMode="auto">
            <a:xfrm>
              <a:off x="793" y="3067"/>
              <a:ext cx="207" cy="92"/>
              <a:chOff x="1610" y="3384"/>
              <a:chExt cx="207" cy="92"/>
            </a:xfrm>
          </p:grpSpPr>
          <p:grpSp>
            <p:nvGrpSpPr>
              <p:cNvPr id="193651" name="Group 216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44" name="Oval 217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45" name="Line 218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93652" name="Group 219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42" name="Oval 220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43" name="Line 221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193653" name="Group 222"/>
          <p:cNvGrpSpPr>
            <a:grpSpLocks/>
          </p:cNvGrpSpPr>
          <p:nvPr/>
        </p:nvGrpSpPr>
        <p:grpSpPr bwMode="auto">
          <a:xfrm>
            <a:off x="3230563" y="4005263"/>
            <a:ext cx="331787" cy="400050"/>
            <a:chOff x="1831" y="3067"/>
            <a:chExt cx="209" cy="252"/>
          </a:xfrm>
        </p:grpSpPr>
        <p:grpSp>
          <p:nvGrpSpPr>
            <p:cNvPr id="193654" name="Group 223"/>
            <p:cNvGrpSpPr>
              <a:grpSpLocks/>
            </p:cNvGrpSpPr>
            <p:nvPr/>
          </p:nvGrpSpPr>
          <p:grpSpPr bwMode="auto">
            <a:xfrm>
              <a:off x="1833" y="3067"/>
              <a:ext cx="103" cy="91"/>
              <a:chOff x="2181" y="3918"/>
              <a:chExt cx="64" cy="64"/>
            </a:xfrm>
          </p:grpSpPr>
          <p:sp>
            <p:nvSpPr>
              <p:cNvPr id="80035" name="Oval 22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36" name="Line 22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55" name="Group 226"/>
            <p:cNvGrpSpPr>
              <a:grpSpLocks/>
            </p:cNvGrpSpPr>
            <p:nvPr/>
          </p:nvGrpSpPr>
          <p:grpSpPr bwMode="auto">
            <a:xfrm>
              <a:off x="1937" y="3068"/>
              <a:ext cx="103" cy="91"/>
              <a:chOff x="2181" y="3918"/>
              <a:chExt cx="64" cy="64"/>
            </a:xfrm>
          </p:grpSpPr>
          <p:sp>
            <p:nvSpPr>
              <p:cNvPr id="80033" name="Oval 227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34" name="Line 228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56" name="Group 229"/>
            <p:cNvGrpSpPr>
              <a:grpSpLocks/>
            </p:cNvGrpSpPr>
            <p:nvPr/>
          </p:nvGrpSpPr>
          <p:grpSpPr bwMode="auto">
            <a:xfrm>
              <a:off x="1831" y="3227"/>
              <a:ext cx="207" cy="92"/>
              <a:chOff x="1610" y="3384"/>
              <a:chExt cx="207" cy="92"/>
            </a:xfrm>
          </p:grpSpPr>
          <p:grpSp>
            <p:nvGrpSpPr>
              <p:cNvPr id="193657" name="Group 230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31" name="Oval 231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32" name="Line 232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93658" name="Group 233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29" name="Oval 234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30" name="Line 235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93659" name="Group 236"/>
            <p:cNvGrpSpPr>
              <a:grpSpLocks/>
            </p:cNvGrpSpPr>
            <p:nvPr/>
          </p:nvGrpSpPr>
          <p:grpSpPr bwMode="auto">
            <a:xfrm>
              <a:off x="1882" y="3146"/>
              <a:ext cx="103" cy="91"/>
              <a:chOff x="2181" y="3918"/>
              <a:chExt cx="64" cy="64"/>
            </a:xfrm>
          </p:grpSpPr>
          <p:sp>
            <p:nvSpPr>
              <p:cNvPr id="80025" name="Oval 237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26" name="Line 238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93660" name="Group 239"/>
          <p:cNvGrpSpPr>
            <a:grpSpLocks/>
          </p:cNvGrpSpPr>
          <p:nvPr/>
        </p:nvGrpSpPr>
        <p:grpSpPr bwMode="auto">
          <a:xfrm>
            <a:off x="2298700" y="4005263"/>
            <a:ext cx="328613" cy="388937"/>
            <a:chOff x="793" y="2988"/>
            <a:chExt cx="207" cy="245"/>
          </a:xfrm>
        </p:grpSpPr>
        <p:grpSp>
          <p:nvGrpSpPr>
            <p:cNvPr id="193661" name="Group 240"/>
            <p:cNvGrpSpPr>
              <a:grpSpLocks/>
            </p:cNvGrpSpPr>
            <p:nvPr/>
          </p:nvGrpSpPr>
          <p:grpSpPr bwMode="auto">
            <a:xfrm>
              <a:off x="843" y="2988"/>
              <a:ext cx="103" cy="91"/>
              <a:chOff x="2181" y="3918"/>
              <a:chExt cx="64" cy="64"/>
            </a:xfrm>
          </p:grpSpPr>
          <p:sp>
            <p:nvSpPr>
              <p:cNvPr id="80019" name="Oval 24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20" name="Line 24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62" name="Group 243"/>
            <p:cNvGrpSpPr>
              <a:grpSpLocks/>
            </p:cNvGrpSpPr>
            <p:nvPr/>
          </p:nvGrpSpPr>
          <p:grpSpPr bwMode="auto">
            <a:xfrm>
              <a:off x="843" y="3142"/>
              <a:ext cx="103" cy="91"/>
              <a:chOff x="2181" y="3918"/>
              <a:chExt cx="64" cy="64"/>
            </a:xfrm>
          </p:grpSpPr>
          <p:sp>
            <p:nvSpPr>
              <p:cNvPr id="80017" name="Oval 24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18" name="Line 24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663" name="Group 246"/>
            <p:cNvGrpSpPr>
              <a:grpSpLocks/>
            </p:cNvGrpSpPr>
            <p:nvPr/>
          </p:nvGrpSpPr>
          <p:grpSpPr bwMode="auto">
            <a:xfrm>
              <a:off x="793" y="3067"/>
              <a:ext cx="207" cy="92"/>
              <a:chOff x="1610" y="3384"/>
              <a:chExt cx="207" cy="92"/>
            </a:xfrm>
          </p:grpSpPr>
          <p:grpSp>
            <p:nvGrpSpPr>
              <p:cNvPr id="256" name="Group 247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80015" name="Oval 248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16" name="Line 249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57" name="Group 250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80013" name="Oval 251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80014" name="Line 252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  <p:grpSp>
        <p:nvGrpSpPr>
          <p:cNvPr id="258" name="Group 253"/>
          <p:cNvGrpSpPr>
            <a:grpSpLocks/>
          </p:cNvGrpSpPr>
          <p:nvPr/>
        </p:nvGrpSpPr>
        <p:grpSpPr bwMode="auto">
          <a:xfrm>
            <a:off x="1397000" y="4121150"/>
            <a:ext cx="666750" cy="146050"/>
            <a:chOff x="703" y="3384"/>
            <a:chExt cx="420" cy="92"/>
          </a:xfrm>
        </p:grpSpPr>
        <p:grpSp>
          <p:nvGrpSpPr>
            <p:cNvPr id="259" name="Group 254"/>
            <p:cNvGrpSpPr>
              <a:grpSpLocks/>
            </p:cNvGrpSpPr>
            <p:nvPr/>
          </p:nvGrpSpPr>
          <p:grpSpPr bwMode="auto">
            <a:xfrm>
              <a:off x="805" y="3385"/>
              <a:ext cx="103" cy="91"/>
              <a:chOff x="2181" y="3918"/>
              <a:chExt cx="64" cy="64"/>
            </a:xfrm>
          </p:grpSpPr>
          <p:sp>
            <p:nvSpPr>
              <p:cNvPr id="80006" name="Oval 255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07" name="Line 256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0" name="Group 257"/>
            <p:cNvGrpSpPr>
              <a:grpSpLocks/>
            </p:cNvGrpSpPr>
            <p:nvPr/>
          </p:nvGrpSpPr>
          <p:grpSpPr bwMode="auto">
            <a:xfrm>
              <a:off x="914" y="3384"/>
              <a:ext cx="103" cy="91"/>
              <a:chOff x="2181" y="3918"/>
              <a:chExt cx="64" cy="64"/>
            </a:xfrm>
          </p:grpSpPr>
          <p:sp>
            <p:nvSpPr>
              <p:cNvPr id="80004" name="Oval 25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05" name="Line 25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1" name="Group 260"/>
            <p:cNvGrpSpPr>
              <a:grpSpLocks/>
            </p:cNvGrpSpPr>
            <p:nvPr/>
          </p:nvGrpSpPr>
          <p:grpSpPr bwMode="auto">
            <a:xfrm>
              <a:off x="1020" y="3385"/>
              <a:ext cx="103" cy="91"/>
              <a:chOff x="2181" y="3918"/>
              <a:chExt cx="64" cy="64"/>
            </a:xfrm>
          </p:grpSpPr>
          <p:sp>
            <p:nvSpPr>
              <p:cNvPr id="80002" name="Oval 26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03" name="Line 26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2" name="Group 263"/>
            <p:cNvGrpSpPr>
              <a:grpSpLocks/>
            </p:cNvGrpSpPr>
            <p:nvPr/>
          </p:nvGrpSpPr>
          <p:grpSpPr bwMode="auto">
            <a:xfrm>
              <a:off x="703" y="3384"/>
              <a:ext cx="103" cy="91"/>
              <a:chOff x="2181" y="3918"/>
              <a:chExt cx="64" cy="64"/>
            </a:xfrm>
          </p:grpSpPr>
          <p:sp>
            <p:nvSpPr>
              <p:cNvPr id="80000" name="Oval 26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001" name="Line 26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263" name="Group 266"/>
          <p:cNvGrpSpPr>
            <a:grpSpLocks/>
          </p:cNvGrpSpPr>
          <p:nvPr/>
        </p:nvGrpSpPr>
        <p:grpSpPr bwMode="auto">
          <a:xfrm>
            <a:off x="1922463" y="4127500"/>
            <a:ext cx="666750" cy="146050"/>
            <a:chOff x="703" y="3384"/>
            <a:chExt cx="420" cy="92"/>
          </a:xfrm>
        </p:grpSpPr>
        <p:grpSp>
          <p:nvGrpSpPr>
            <p:cNvPr id="264" name="Group 267"/>
            <p:cNvGrpSpPr>
              <a:grpSpLocks/>
            </p:cNvGrpSpPr>
            <p:nvPr/>
          </p:nvGrpSpPr>
          <p:grpSpPr bwMode="auto">
            <a:xfrm>
              <a:off x="805" y="3385"/>
              <a:ext cx="103" cy="91"/>
              <a:chOff x="2181" y="3918"/>
              <a:chExt cx="64" cy="64"/>
            </a:xfrm>
          </p:grpSpPr>
          <p:sp>
            <p:nvSpPr>
              <p:cNvPr id="79994" name="Oval 26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95" name="Line 26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5" name="Group 270"/>
            <p:cNvGrpSpPr>
              <a:grpSpLocks/>
            </p:cNvGrpSpPr>
            <p:nvPr/>
          </p:nvGrpSpPr>
          <p:grpSpPr bwMode="auto">
            <a:xfrm>
              <a:off x="914" y="3384"/>
              <a:ext cx="103" cy="91"/>
              <a:chOff x="2181" y="3918"/>
              <a:chExt cx="64" cy="64"/>
            </a:xfrm>
          </p:grpSpPr>
          <p:sp>
            <p:nvSpPr>
              <p:cNvPr id="79992" name="Oval 27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93" name="Line 27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6" name="Group 273"/>
            <p:cNvGrpSpPr>
              <a:grpSpLocks/>
            </p:cNvGrpSpPr>
            <p:nvPr/>
          </p:nvGrpSpPr>
          <p:grpSpPr bwMode="auto">
            <a:xfrm>
              <a:off x="1020" y="3385"/>
              <a:ext cx="103" cy="91"/>
              <a:chOff x="2181" y="3918"/>
              <a:chExt cx="64" cy="64"/>
            </a:xfrm>
          </p:grpSpPr>
          <p:sp>
            <p:nvSpPr>
              <p:cNvPr id="79990" name="Oval 27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91" name="Line 27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67" name="Group 276"/>
            <p:cNvGrpSpPr>
              <a:grpSpLocks/>
            </p:cNvGrpSpPr>
            <p:nvPr/>
          </p:nvGrpSpPr>
          <p:grpSpPr bwMode="auto">
            <a:xfrm>
              <a:off x="703" y="3384"/>
              <a:ext cx="103" cy="91"/>
              <a:chOff x="2181" y="3918"/>
              <a:chExt cx="64" cy="64"/>
            </a:xfrm>
          </p:grpSpPr>
          <p:sp>
            <p:nvSpPr>
              <p:cNvPr id="79988" name="Oval 277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89" name="Line 278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268" name="Group 279"/>
          <p:cNvGrpSpPr>
            <a:grpSpLocks/>
          </p:cNvGrpSpPr>
          <p:nvPr/>
        </p:nvGrpSpPr>
        <p:grpSpPr bwMode="auto">
          <a:xfrm>
            <a:off x="3257550" y="4130675"/>
            <a:ext cx="830263" cy="147638"/>
            <a:chOff x="1594" y="3487"/>
            <a:chExt cx="523" cy="93"/>
          </a:xfrm>
        </p:grpSpPr>
        <p:grpSp>
          <p:nvGrpSpPr>
            <p:cNvPr id="269" name="Group 280"/>
            <p:cNvGrpSpPr>
              <a:grpSpLocks/>
            </p:cNvGrpSpPr>
            <p:nvPr/>
          </p:nvGrpSpPr>
          <p:grpSpPr bwMode="auto">
            <a:xfrm>
              <a:off x="2014" y="3487"/>
              <a:ext cx="103" cy="91"/>
              <a:chOff x="2181" y="3918"/>
              <a:chExt cx="64" cy="64"/>
            </a:xfrm>
          </p:grpSpPr>
          <p:sp>
            <p:nvSpPr>
              <p:cNvPr id="79982" name="Oval 281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83" name="Line 282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70" name="Group 283"/>
            <p:cNvGrpSpPr>
              <a:grpSpLocks/>
            </p:cNvGrpSpPr>
            <p:nvPr/>
          </p:nvGrpSpPr>
          <p:grpSpPr bwMode="auto">
            <a:xfrm>
              <a:off x="1911" y="3488"/>
              <a:ext cx="103" cy="91"/>
              <a:chOff x="2181" y="3918"/>
              <a:chExt cx="64" cy="64"/>
            </a:xfrm>
          </p:grpSpPr>
          <p:sp>
            <p:nvSpPr>
              <p:cNvPr id="79980" name="Oval 28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81" name="Line 28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71" name="Group 286"/>
            <p:cNvGrpSpPr>
              <a:grpSpLocks/>
            </p:cNvGrpSpPr>
            <p:nvPr/>
          </p:nvGrpSpPr>
          <p:grpSpPr bwMode="auto">
            <a:xfrm>
              <a:off x="1697" y="3488"/>
              <a:ext cx="207" cy="92"/>
              <a:chOff x="1610" y="3384"/>
              <a:chExt cx="207" cy="92"/>
            </a:xfrm>
          </p:grpSpPr>
          <p:grpSp>
            <p:nvGrpSpPr>
              <p:cNvPr id="272" name="Group 287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79978" name="Oval 288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9979" name="Line 289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73" name="Group 290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79976" name="Oval 291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9977" name="Line 292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274" name="Group 293"/>
            <p:cNvGrpSpPr>
              <a:grpSpLocks/>
            </p:cNvGrpSpPr>
            <p:nvPr/>
          </p:nvGrpSpPr>
          <p:grpSpPr bwMode="auto">
            <a:xfrm>
              <a:off x="1594" y="3487"/>
              <a:ext cx="103" cy="91"/>
              <a:chOff x="2181" y="3918"/>
              <a:chExt cx="64" cy="64"/>
            </a:xfrm>
          </p:grpSpPr>
          <p:sp>
            <p:nvSpPr>
              <p:cNvPr id="79972" name="Oval 294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73" name="Line 295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93833" name="Line 297"/>
          <p:cNvSpPr>
            <a:spLocks noChangeShapeType="1"/>
          </p:cNvSpPr>
          <p:nvPr/>
        </p:nvSpPr>
        <p:spPr bwMode="auto">
          <a:xfrm>
            <a:off x="395288" y="4221163"/>
            <a:ext cx="3587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26" name="Freeform 301"/>
          <p:cNvSpPr>
            <a:spLocks/>
          </p:cNvSpPr>
          <p:nvPr/>
        </p:nvSpPr>
        <p:spPr bwMode="auto">
          <a:xfrm>
            <a:off x="6011863" y="2492375"/>
            <a:ext cx="431800" cy="1727200"/>
          </a:xfrm>
          <a:custGeom>
            <a:avLst/>
            <a:gdLst>
              <a:gd name="T0" fmla="*/ 0 w 272"/>
              <a:gd name="T1" fmla="*/ 2147483647 h 1088"/>
              <a:gd name="T2" fmla="*/ 572074617 w 272"/>
              <a:gd name="T3" fmla="*/ 1028223685 h 1088"/>
              <a:gd name="T4" fmla="*/ 685482391 w 272"/>
              <a:gd name="T5" fmla="*/ 0 h 1088"/>
              <a:gd name="T6" fmla="*/ 0 60000 65536"/>
              <a:gd name="T7" fmla="*/ 0 60000 65536"/>
              <a:gd name="T8" fmla="*/ 0 60000 65536"/>
              <a:gd name="T9" fmla="*/ 0 w 272"/>
              <a:gd name="T10" fmla="*/ 0 h 1088"/>
              <a:gd name="T11" fmla="*/ 272 w 272"/>
              <a:gd name="T12" fmla="*/ 1088 h 10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088">
                <a:moveTo>
                  <a:pt x="0" y="1088"/>
                </a:moveTo>
                <a:cubicBezTo>
                  <a:pt x="91" y="838"/>
                  <a:pt x="182" y="589"/>
                  <a:pt x="227" y="408"/>
                </a:cubicBezTo>
                <a:cubicBezTo>
                  <a:pt x="272" y="227"/>
                  <a:pt x="272" y="113"/>
                  <a:pt x="272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27" name="Freeform 302"/>
          <p:cNvSpPr>
            <a:spLocks/>
          </p:cNvSpPr>
          <p:nvPr/>
        </p:nvSpPr>
        <p:spPr bwMode="auto">
          <a:xfrm flipV="1">
            <a:off x="6877050" y="2492375"/>
            <a:ext cx="431800" cy="1008063"/>
          </a:xfrm>
          <a:custGeom>
            <a:avLst/>
            <a:gdLst>
              <a:gd name="T0" fmla="*/ 0 w 272"/>
              <a:gd name="T1" fmla="*/ 933998904 h 1088"/>
              <a:gd name="T2" fmla="*/ 572074617 w 272"/>
              <a:gd name="T3" fmla="*/ 350249966 h 1088"/>
              <a:gd name="T4" fmla="*/ 685482391 w 272"/>
              <a:gd name="T5" fmla="*/ 0 h 1088"/>
              <a:gd name="T6" fmla="*/ 0 60000 65536"/>
              <a:gd name="T7" fmla="*/ 0 60000 65536"/>
              <a:gd name="T8" fmla="*/ 0 60000 65536"/>
              <a:gd name="T9" fmla="*/ 0 w 272"/>
              <a:gd name="T10" fmla="*/ 0 h 1088"/>
              <a:gd name="T11" fmla="*/ 272 w 272"/>
              <a:gd name="T12" fmla="*/ 1088 h 10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088">
                <a:moveTo>
                  <a:pt x="0" y="1088"/>
                </a:moveTo>
                <a:cubicBezTo>
                  <a:pt x="91" y="838"/>
                  <a:pt x="182" y="589"/>
                  <a:pt x="227" y="408"/>
                </a:cubicBezTo>
                <a:cubicBezTo>
                  <a:pt x="272" y="227"/>
                  <a:pt x="272" y="113"/>
                  <a:pt x="272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28" name="Freeform 303"/>
          <p:cNvSpPr>
            <a:spLocks/>
          </p:cNvSpPr>
          <p:nvPr/>
        </p:nvSpPr>
        <p:spPr bwMode="auto">
          <a:xfrm flipV="1">
            <a:off x="7696200" y="3322638"/>
            <a:ext cx="431800" cy="1008062"/>
          </a:xfrm>
          <a:custGeom>
            <a:avLst/>
            <a:gdLst>
              <a:gd name="T0" fmla="*/ 0 w 272"/>
              <a:gd name="T1" fmla="*/ 933997051 h 1088"/>
              <a:gd name="T2" fmla="*/ 572074617 w 272"/>
              <a:gd name="T3" fmla="*/ 350248692 h 1088"/>
              <a:gd name="T4" fmla="*/ 685482391 w 272"/>
              <a:gd name="T5" fmla="*/ 0 h 1088"/>
              <a:gd name="T6" fmla="*/ 0 60000 65536"/>
              <a:gd name="T7" fmla="*/ 0 60000 65536"/>
              <a:gd name="T8" fmla="*/ 0 60000 65536"/>
              <a:gd name="T9" fmla="*/ 0 w 272"/>
              <a:gd name="T10" fmla="*/ 0 h 1088"/>
              <a:gd name="T11" fmla="*/ 272 w 272"/>
              <a:gd name="T12" fmla="*/ 1088 h 10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088">
                <a:moveTo>
                  <a:pt x="0" y="1088"/>
                </a:moveTo>
                <a:cubicBezTo>
                  <a:pt x="91" y="838"/>
                  <a:pt x="182" y="589"/>
                  <a:pt x="227" y="408"/>
                </a:cubicBezTo>
                <a:cubicBezTo>
                  <a:pt x="272" y="227"/>
                  <a:pt x="272" y="113"/>
                  <a:pt x="272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9929" name="Oval 307"/>
          <p:cNvSpPr>
            <a:spLocks noChangeArrowheads="1"/>
          </p:cNvSpPr>
          <p:nvPr/>
        </p:nvSpPr>
        <p:spPr bwMode="auto">
          <a:xfrm>
            <a:off x="2389188" y="3525838"/>
            <a:ext cx="95250" cy="952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75" name="Group 308"/>
          <p:cNvGrpSpPr>
            <a:grpSpLocks/>
          </p:cNvGrpSpPr>
          <p:nvPr/>
        </p:nvGrpSpPr>
        <p:grpSpPr bwMode="auto">
          <a:xfrm>
            <a:off x="3735388" y="4005263"/>
            <a:ext cx="331787" cy="400050"/>
            <a:chOff x="1831" y="3067"/>
            <a:chExt cx="209" cy="252"/>
          </a:xfrm>
        </p:grpSpPr>
        <p:grpSp>
          <p:nvGrpSpPr>
            <p:cNvPr id="276" name="Group 309"/>
            <p:cNvGrpSpPr>
              <a:grpSpLocks/>
            </p:cNvGrpSpPr>
            <p:nvPr/>
          </p:nvGrpSpPr>
          <p:grpSpPr bwMode="auto">
            <a:xfrm>
              <a:off x="1833" y="3067"/>
              <a:ext cx="103" cy="91"/>
              <a:chOff x="2181" y="3918"/>
              <a:chExt cx="64" cy="64"/>
            </a:xfrm>
          </p:grpSpPr>
          <p:sp>
            <p:nvSpPr>
              <p:cNvPr id="79966" name="Oval 310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67" name="Line 311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77" name="Group 312"/>
            <p:cNvGrpSpPr>
              <a:grpSpLocks/>
            </p:cNvGrpSpPr>
            <p:nvPr/>
          </p:nvGrpSpPr>
          <p:grpSpPr bwMode="auto">
            <a:xfrm>
              <a:off x="1937" y="3068"/>
              <a:ext cx="103" cy="91"/>
              <a:chOff x="2181" y="3918"/>
              <a:chExt cx="64" cy="64"/>
            </a:xfrm>
          </p:grpSpPr>
          <p:sp>
            <p:nvSpPr>
              <p:cNvPr id="79964" name="Oval 313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65" name="Line 314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78" name="Group 315"/>
            <p:cNvGrpSpPr>
              <a:grpSpLocks/>
            </p:cNvGrpSpPr>
            <p:nvPr/>
          </p:nvGrpSpPr>
          <p:grpSpPr bwMode="auto">
            <a:xfrm>
              <a:off x="1831" y="3227"/>
              <a:ext cx="207" cy="92"/>
              <a:chOff x="1610" y="3384"/>
              <a:chExt cx="207" cy="92"/>
            </a:xfrm>
          </p:grpSpPr>
          <p:grpSp>
            <p:nvGrpSpPr>
              <p:cNvPr id="279" name="Group 316"/>
              <p:cNvGrpSpPr>
                <a:grpSpLocks/>
              </p:cNvGrpSpPr>
              <p:nvPr/>
            </p:nvGrpSpPr>
            <p:grpSpPr bwMode="auto">
              <a:xfrm>
                <a:off x="1610" y="3384"/>
                <a:ext cx="103" cy="91"/>
                <a:chOff x="2181" y="3918"/>
                <a:chExt cx="64" cy="64"/>
              </a:xfrm>
            </p:grpSpPr>
            <p:sp>
              <p:nvSpPr>
                <p:cNvPr id="79962" name="Oval 317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9963" name="Line 318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280" name="Group 319"/>
              <p:cNvGrpSpPr>
                <a:grpSpLocks/>
              </p:cNvGrpSpPr>
              <p:nvPr/>
            </p:nvGrpSpPr>
            <p:grpSpPr bwMode="auto">
              <a:xfrm>
                <a:off x="1714" y="3385"/>
                <a:ext cx="103" cy="91"/>
                <a:chOff x="2181" y="3918"/>
                <a:chExt cx="64" cy="64"/>
              </a:xfrm>
            </p:grpSpPr>
            <p:sp>
              <p:nvSpPr>
                <p:cNvPr id="79960" name="Oval 320"/>
                <p:cNvSpPr>
                  <a:spLocks noChangeArrowheads="1"/>
                </p:cNvSpPr>
                <p:nvPr/>
              </p:nvSpPr>
              <p:spPr bwMode="auto">
                <a:xfrm>
                  <a:off x="2181" y="3918"/>
                  <a:ext cx="64" cy="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ES"/>
                </a:p>
              </p:txBody>
            </p:sp>
            <p:sp>
              <p:nvSpPr>
                <p:cNvPr id="79961" name="Line 321"/>
                <p:cNvSpPr>
                  <a:spLocks noChangeShapeType="1"/>
                </p:cNvSpPr>
                <p:nvPr/>
              </p:nvSpPr>
              <p:spPr bwMode="auto">
                <a:xfrm>
                  <a:off x="2181" y="3950"/>
                  <a:ext cx="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281" name="Group 322"/>
            <p:cNvGrpSpPr>
              <a:grpSpLocks/>
            </p:cNvGrpSpPr>
            <p:nvPr/>
          </p:nvGrpSpPr>
          <p:grpSpPr bwMode="auto">
            <a:xfrm>
              <a:off x="1882" y="3146"/>
              <a:ext cx="103" cy="91"/>
              <a:chOff x="2181" y="3918"/>
              <a:chExt cx="64" cy="64"/>
            </a:xfrm>
          </p:grpSpPr>
          <p:sp>
            <p:nvSpPr>
              <p:cNvPr id="79956" name="Oval 323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57" name="Line 324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193865" name="Line 329"/>
          <p:cNvSpPr>
            <a:spLocks noChangeShapeType="1"/>
          </p:cNvSpPr>
          <p:nvPr/>
        </p:nvSpPr>
        <p:spPr bwMode="auto">
          <a:xfrm>
            <a:off x="4067175" y="4221163"/>
            <a:ext cx="3587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282" name="Group 336"/>
          <p:cNvGrpSpPr>
            <a:grpSpLocks/>
          </p:cNvGrpSpPr>
          <p:nvPr/>
        </p:nvGrpSpPr>
        <p:grpSpPr bwMode="auto">
          <a:xfrm>
            <a:off x="1143000" y="4121150"/>
            <a:ext cx="476250" cy="146050"/>
            <a:chOff x="675" y="3202"/>
            <a:chExt cx="300" cy="92"/>
          </a:xfrm>
        </p:grpSpPr>
        <p:sp>
          <p:nvSpPr>
            <p:cNvPr id="79947" name="Oval 331"/>
            <p:cNvSpPr>
              <a:spLocks noChangeArrowheads="1"/>
            </p:cNvSpPr>
            <p:nvPr/>
          </p:nvSpPr>
          <p:spPr bwMode="auto">
            <a:xfrm>
              <a:off x="675" y="3202"/>
              <a:ext cx="103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79948" name="Line 332"/>
            <p:cNvSpPr>
              <a:spLocks noChangeShapeType="1"/>
            </p:cNvSpPr>
            <p:nvPr/>
          </p:nvSpPr>
          <p:spPr bwMode="auto">
            <a:xfrm>
              <a:off x="675" y="3248"/>
              <a:ext cx="1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283" name="Group 335"/>
            <p:cNvGrpSpPr>
              <a:grpSpLocks/>
            </p:cNvGrpSpPr>
            <p:nvPr/>
          </p:nvGrpSpPr>
          <p:grpSpPr bwMode="auto">
            <a:xfrm>
              <a:off x="872" y="3203"/>
              <a:ext cx="103" cy="91"/>
              <a:chOff x="827" y="3203"/>
              <a:chExt cx="103" cy="91"/>
            </a:xfrm>
          </p:grpSpPr>
          <p:sp>
            <p:nvSpPr>
              <p:cNvPr id="79950" name="Oval 333"/>
              <p:cNvSpPr>
                <a:spLocks noChangeArrowheads="1"/>
              </p:cNvSpPr>
              <p:nvPr/>
            </p:nvSpPr>
            <p:spPr bwMode="auto">
              <a:xfrm>
                <a:off x="827" y="3203"/>
                <a:ext cx="103" cy="9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51" name="Line 334"/>
              <p:cNvSpPr>
                <a:spLocks noChangeShapeType="1"/>
              </p:cNvSpPr>
              <p:nvPr/>
            </p:nvSpPr>
            <p:spPr bwMode="auto">
              <a:xfrm>
                <a:off x="827" y="3249"/>
                <a:ext cx="1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285" name="Group 350"/>
          <p:cNvGrpSpPr>
            <a:grpSpLocks/>
          </p:cNvGrpSpPr>
          <p:nvPr/>
        </p:nvGrpSpPr>
        <p:grpSpPr bwMode="auto">
          <a:xfrm>
            <a:off x="2470150" y="4130675"/>
            <a:ext cx="661988" cy="146050"/>
            <a:chOff x="1347" y="3202"/>
            <a:chExt cx="417" cy="92"/>
          </a:xfrm>
        </p:grpSpPr>
        <p:grpSp>
          <p:nvGrpSpPr>
            <p:cNvPr id="286" name="Group 338"/>
            <p:cNvGrpSpPr>
              <a:grpSpLocks/>
            </p:cNvGrpSpPr>
            <p:nvPr/>
          </p:nvGrpSpPr>
          <p:grpSpPr bwMode="auto">
            <a:xfrm>
              <a:off x="1449" y="3203"/>
              <a:ext cx="103" cy="91"/>
              <a:chOff x="2181" y="3918"/>
              <a:chExt cx="64" cy="64"/>
            </a:xfrm>
          </p:grpSpPr>
          <p:sp>
            <p:nvSpPr>
              <p:cNvPr id="79945" name="Oval 339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46" name="Line 340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87" name="Group 341"/>
            <p:cNvGrpSpPr>
              <a:grpSpLocks/>
            </p:cNvGrpSpPr>
            <p:nvPr/>
          </p:nvGrpSpPr>
          <p:grpSpPr bwMode="auto">
            <a:xfrm>
              <a:off x="1558" y="3202"/>
              <a:ext cx="103" cy="91"/>
              <a:chOff x="2181" y="3918"/>
              <a:chExt cx="64" cy="64"/>
            </a:xfrm>
          </p:grpSpPr>
          <p:sp>
            <p:nvSpPr>
              <p:cNvPr id="79943" name="Oval 342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44" name="Line 343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824" name="Group 344"/>
            <p:cNvGrpSpPr>
              <a:grpSpLocks/>
            </p:cNvGrpSpPr>
            <p:nvPr/>
          </p:nvGrpSpPr>
          <p:grpSpPr bwMode="auto">
            <a:xfrm>
              <a:off x="1661" y="3203"/>
              <a:ext cx="103" cy="91"/>
              <a:chOff x="2181" y="3918"/>
              <a:chExt cx="64" cy="64"/>
            </a:xfrm>
          </p:grpSpPr>
          <p:sp>
            <p:nvSpPr>
              <p:cNvPr id="79941" name="Oval 345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42" name="Line 346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93825" name="Group 347"/>
            <p:cNvGrpSpPr>
              <a:grpSpLocks/>
            </p:cNvGrpSpPr>
            <p:nvPr/>
          </p:nvGrpSpPr>
          <p:grpSpPr bwMode="auto">
            <a:xfrm>
              <a:off x="1347" y="3202"/>
              <a:ext cx="103" cy="91"/>
              <a:chOff x="2181" y="3918"/>
              <a:chExt cx="64" cy="64"/>
            </a:xfrm>
          </p:grpSpPr>
          <p:sp>
            <p:nvSpPr>
              <p:cNvPr id="79939" name="Oval 348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79940" name="Line 349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80159" name="Text Box 287"/>
          <p:cNvSpPr txBox="1">
            <a:spLocks noChangeArrowheads="1"/>
          </p:cNvSpPr>
          <p:nvPr/>
        </p:nvSpPr>
        <p:spPr bwMode="auto">
          <a:xfrm>
            <a:off x="714348" y="5000636"/>
            <a:ext cx="3298825" cy="6699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>
                <a:latin typeface="Comic Sans MS" pitchFamily="66" charset="0"/>
              </a:rPr>
              <a:t>So the electrons always seek</a:t>
            </a:r>
          </a:p>
          <a:p>
            <a:r>
              <a:rPr lang="es-ES">
                <a:latin typeface="Comic Sans MS" pitchFamily="66" charset="0"/>
              </a:rPr>
              <a:t>the most positive potential</a:t>
            </a:r>
          </a:p>
        </p:txBody>
      </p:sp>
      <p:sp>
        <p:nvSpPr>
          <p:cNvPr id="288" name="Text Box 287"/>
          <p:cNvSpPr txBox="1">
            <a:spLocks noChangeArrowheads="1"/>
          </p:cNvSpPr>
          <p:nvPr/>
        </p:nvSpPr>
        <p:spPr bwMode="auto">
          <a:xfrm>
            <a:off x="714348" y="6000768"/>
            <a:ext cx="5767926" cy="646331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err="1" smtClean="0">
                <a:latin typeface="Comic Sans MS" pitchFamily="66" charset="0"/>
              </a:rPr>
              <a:t>Very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efficient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design</a:t>
            </a:r>
            <a:r>
              <a:rPr lang="es-ES" dirty="0" smtClean="0">
                <a:latin typeface="Comic Sans MS" pitchFamily="66" charset="0"/>
              </a:rPr>
              <a:t>: </a:t>
            </a:r>
            <a:r>
              <a:rPr lang="es-ES" dirty="0" err="1" smtClean="0">
                <a:latin typeface="Comic Sans MS" pitchFamily="66" charset="0"/>
              </a:rPr>
              <a:t>same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structure</a:t>
            </a:r>
            <a:endParaRPr lang="es-ES" dirty="0" smtClean="0">
              <a:latin typeface="Comic Sans MS" pitchFamily="66" charset="0"/>
            </a:endParaRPr>
          </a:p>
          <a:p>
            <a:r>
              <a:rPr lang="es-ES" dirty="0" err="1" smtClean="0">
                <a:latin typeface="Comic Sans MS" pitchFamily="66" charset="0"/>
              </a:rPr>
              <a:t>used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to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collect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charge</a:t>
            </a:r>
            <a:r>
              <a:rPr lang="es-ES" dirty="0" smtClean="0">
                <a:latin typeface="Comic Sans MS" pitchFamily="66" charset="0"/>
              </a:rPr>
              <a:t> as </a:t>
            </a:r>
            <a:r>
              <a:rPr lang="es-ES" dirty="0" err="1" smtClean="0">
                <a:latin typeface="Comic Sans MS" pitchFamily="66" charset="0"/>
              </a:rPr>
              <a:t>is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used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to</a:t>
            </a:r>
            <a:r>
              <a:rPr lang="es-ES" dirty="0" smtClean="0">
                <a:latin typeface="Comic Sans MS" pitchFamily="66" charset="0"/>
              </a:rPr>
              <a:t> transfer </a:t>
            </a:r>
            <a:r>
              <a:rPr lang="es-ES" dirty="0" err="1" smtClean="0">
                <a:latin typeface="Comic Sans MS" pitchFamily="66" charset="0"/>
              </a:rPr>
              <a:t>charge</a:t>
            </a:r>
            <a:endParaRPr lang="es-E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862" grpId="0" animBg="1"/>
      <p:bldP spid="193861" grpId="0" animBg="1"/>
      <p:bldP spid="193861" grpId="1" animBg="1"/>
      <p:bldP spid="193836" grpId="0" animBg="1"/>
      <p:bldP spid="193836" grpId="1" animBg="1"/>
      <p:bldP spid="193835" grpId="0" animBg="1"/>
      <p:bldP spid="193835" grpId="1" animBg="1"/>
      <p:bldP spid="193834" grpId="0" animBg="1"/>
      <p:bldP spid="193834" grpId="1" animBg="1"/>
      <p:bldP spid="193540" grpId="0" animBg="1"/>
      <p:bldP spid="193833" grpId="0" animBg="1"/>
      <p:bldP spid="193833" grpId="1" animBg="1"/>
      <p:bldP spid="193865" grpId="0" animBg="1"/>
      <p:bldP spid="80159" grpId="0" animBg="1"/>
      <p:bldP spid="2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/>
          </p:cNvSpPr>
          <p:nvPr/>
        </p:nvSpPr>
        <p:spPr bwMode="auto">
          <a:xfrm>
            <a:off x="1071538" y="500042"/>
            <a:ext cx="71278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A second “conveyor belt” at right angles to the first is required to transfer each row, pixel at a time to the output amplifier. This is known as the </a:t>
            </a:r>
            <a:r>
              <a:rPr lang="en-US" sz="2000" i="1" dirty="0">
                <a:latin typeface="Comic Sans MS" pitchFamily="66" charset="0"/>
              </a:rPr>
              <a:t>serial register</a:t>
            </a:r>
            <a:r>
              <a:rPr lang="en-US" sz="2000" dirty="0">
                <a:latin typeface="Comic Sans MS" pitchFamily="66" charset="0"/>
              </a:rPr>
              <a:t>.</a:t>
            </a:r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2743200" y="2101850"/>
            <a:ext cx="3467100" cy="304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3114675" y="212090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3305175" y="205422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3505200" y="206375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3" name="Rectangle 8"/>
          <p:cNvSpPr>
            <a:spLocks noChangeArrowheads="1"/>
          </p:cNvSpPr>
          <p:nvPr/>
        </p:nvSpPr>
        <p:spPr bwMode="auto">
          <a:xfrm>
            <a:off x="3733800" y="206375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4" name="Rectangle 9"/>
          <p:cNvSpPr>
            <a:spLocks noChangeArrowheads="1"/>
          </p:cNvSpPr>
          <p:nvPr/>
        </p:nvSpPr>
        <p:spPr bwMode="auto">
          <a:xfrm>
            <a:off x="3914775" y="206375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5" name="Rectangle 10"/>
          <p:cNvSpPr>
            <a:spLocks noChangeArrowheads="1"/>
          </p:cNvSpPr>
          <p:nvPr/>
        </p:nvSpPr>
        <p:spPr bwMode="auto">
          <a:xfrm>
            <a:off x="41148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6" name="Rectangle 11"/>
          <p:cNvSpPr>
            <a:spLocks noChangeArrowheads="1"/>
          </p:cNvSpPr>
          <p:nvPr/>
        </p:nvSpPr>
        <p:spPr bwMode="auto">
          <a:xfrm>
            <a:off x="43434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7" name="Rectangle 12"/>
          <p:cNvSpPr>
            <a:spLocks noChangeArrowheads="1"/>
          </p:cNvSpPr>
          <p:nvPr/>
        </p:nvSpPr>
        <p:spPr bwMode="auto">
          <a:xfrm>
            <a:off x="4524375" y="206375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8" name="Rectangle 13"/>
          <p:cNvSpPr>
            <a:spLocks noChangeArrowheads="1"/>
          </p:cNvSpPr>
          <p:nvPr/>
        </p:nvSpPr>
        <p:spPr bwMode="auto">
          <a:xfrm>
            <a:off x="47244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09" name="Rectangle 14"/>
          <p:cNvSpPr>
            <a:spLocks noChangeArrowheads="1"/>
          </p:cNvSpPr>
          <p:nvPr/>
        </p:nvSpPr>
        <p:spPr bwMode="auto">
          <a:xfrm>
            <a:off x="49530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0" name="Rectangle 15"/>
          <p:cNvSpPr>
            <a:spLocks noChangeArrowheads="1"/>
          </p:cNvSpPr>
          <p:nvPr/>
        </p:nvSpPr>
        <p:spPr bwMode="auto">
          <a:xfrm>
            <a:off x="51435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1" name="Rectangle 16"/>
          <p:cNvSpPr>
            <a:spLocks noChangeArrowheads="1"/>
          </p:cNvSpPr>
          <p:nvPr/>
        </p:nvSpPr>
        <p:spPr bwMode="auto">
          <a:xfrm>
            <a:off x="5343525" y="208280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2" name="Rectangle 17"/>
          <p:cNvSpPr>
            <a:spLocks noChangeArrowheads="1"/>
          </p:cNvSpPr>
          <p:nvPr/>
        </p:nvSpPr>
        <p:spPr bwMode="auto">
          <a:xfrm>
            <a:off x="5572125" y="208280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3" name="Rectangle 18"/>
          <p:cNvSpPr>
            <a:spLocks noChangeArrowheads="1"/>
          </p:cNvSpPr>
          <p:nvPr/>
        </p:nvSpPr>
        <p:spPr bwMode="auto">
          <a:xfrm>
            <a:off x="5819775" y="2063750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4" name="Rectangle 19"/>
          <p:cNvSpPr>
            <a:spLocks noChangeArrowheads="1"/>
          </p:cNvSpPr>
          <p:nvPr/>
        </p:nvSpPr>
        <p:spPr bwMode="auto">
          <a:xfrm>
            <a:off x="60198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5" name="Rectangle 20"/>
          <p:cNvSpPr>
            <a:spLocks noChangeArrowheads="1"/>
          </p:cNvSpPr>
          <p:nvPr/>
        </p:nvSpPr>
        <p:spPr bwMode="auto">
          <a:xfrm>
            <a:off x="6248400" y="2073275"/>
            <a:ext cx="76200" cy="28194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2733675" y="2206625"/>
            <a:ext cx="3819525" cy="1190625"/>
            <a:chOff x="1722" y="1074"/>
            <a:chExt cx="2406" cy="1614"/>
          </a:xfrm>
        </p:grpSpPr>
        <p:sp>
          <p:nvSpPr>
            <p:cNvPr id="81008" name="Rectangle 22"/>
            <p:cNvSpPr>
              <a:spLocks noChangeArrowheads="1"/>
            </p:cNvSpPr>
            <p:nvPr/>
          </p:nvSpPr>
          <p:spPr bwMode="auto">
            <a:xfrm>
              <a:off x="1728" y="2448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009" name="Rectangle 23"/>
            <p:cNvSpPr>
              <a:spLocks noChangeArrowheads="1"/>
            </p:cNvSpPr>
            <p:nvPr/>
          </p:nvSpPr>
          <p:spPr bwMode="auto">
            <a:xfrm>
              <a:off x="1728" y="2172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010" name="Rectangle 24"/>
            <p:cNvSpPr>
              <a:spLocks noChangeArrowheads="1"/>
            </p:cNvSpPr>
            <p:nvPr/>
          </p:nvSpPr>
          <p:spPr bwMode="auto">
            <a:xfrm>
              <a:off x="1728" y="1890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011" name="Rectangle 25"/>
            <p:cNvSpPr>
              <a:spLocks noChangeArrowheads="1"/>
            </p:cNvSpPr>
            <p:nvPr/>
          </p:nvSpPr>
          <p:spPr bwMode="auto">
            <a:xfrm>
              <a:off x="1728" y="1620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012" name="Rectangle 26"/>
            <p:cNvSpPr>
              <a:spLocks noChangeArrowheads="1"/>
            </p:cNvSpPr>
            <p:nvPr/>
          </p:nvSpPr>
          <p:spPr bwMode="auto">
            <a:xfrm>
              <a:off x="1728" y="1344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81013" name="Rectangle 27"/>
            <p:cNvSpPr>
              <a:spLocks noChangeArrowheads="1"/>
            </p:cNvSpPr>
            <p:nvPr/>
          </p:nvSpPr>
          <p:spPr bwMode="auto">
            <a:xfrm>
              <a:off x="1722" y="1074"/>
              <a:ext cx="2400" cy="24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80917" name="Rectangle 28"/>
          <p:cNvSpPr>
            <a:spLocks noChangeArrowheads="1"/>
          </p:cNvSpPr>
          <p:nvPr/>
        </p:nvSpPr>
        <p:spPr bwMode="auto">
          <a:xfrm>
            <a:off x="2743200" y="4438650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8" name="Rectangle 29"/>
          <p:cNvSpPr>
            <a:spLocks noChangeArrowheads="1"/>
          </p:cNvSpPr>
          <p:nvPr/>
        </p:nvSpPr>
        <p:spPr bwMode="auto">
          <a:xfrm>
            <a:off x="2743200" y="4235450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19" name="Rectangle 30"/>
          <p:cNvSpPr>
            <a:spLocks noChangeArrowheads="1"/>
          </p:cNvSpPr>
          <p:nvPr/>
        </p:nvSpPr>
        <p:spPr bwMode="auto">
          <a:xfrm>
            <a:off x="2743200" y="4027488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0" name="Rectangle 31"/>
          <p:cNvSpPr>
            <a:spLocks noChangeArrowheads="1"/>
          </p:cNvSpPr>
          <p:nvPr/>
        </p:nvSpPr>
        <p:spPr bwMode="auto">
          <a:xfrm>
            <a:off x="2743200" y="3829050"/>
            <a:ext cx="3810000" cy="176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 sz="1400"/>
          </a:p>
        </p:txBody>
      </p:sp>
      <p:sp>
        <p:nvSpPr>
          <p:cNvPr id="80921" name="Rectangle 32"/>
          <p:cNvSpPr>
            <a:spLocks noChangeArrowheads="1"/>
          </p:cNvSpPr>
          <p:nvPr/>
        </p:nvSpPr>
        <p:spPr bwMode="auto">
          <a:xfrm>
            <a:off x="2743200" y="3624263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2" name="Rectangle 33"/>
          <p:cNvSpPr>
            <a:spLocks noChangeArrowheads="1"/>
          </p:cNvSpPr>
          <p:nvPr/>
        </p:nvSpPr>
        <p:spPr bwMode="auto">
          <a:xfrm>
            <a:off x="2733675" y="3425825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3" name="Rectangle 34"/>
          <p:cNvSpPr>
            <a:spLocks noChangeArrowheads="1"/>
          </p:cNvSpPr>
          <p:nvPr/>
        </p:nvSpPr>
        <p:spPr bwMode="auto">
          <a:xfrm>
            <a:off x="2743200" y="4635500"/>
            <a:ext cx="3810000" cy="1778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4" name="Rectangle 35"/>
          <p:cNvSpPr>
            <a:spLocks noChangeArrowheads="1"/>
          </p:cNvSpPr>
          <p:nvPr/>
        </p:nvSpPr>
        <p:spPr bwMode="auto">
          <a:xfrm>
            <a:off x="2730500" y="1997075"/>
            <a:ext cx="4203700" cy="18097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5" name="Rectangle 36"/>
          <p:cNvSpPr>
            <a:spLocks noChangeArrowheads="1"/>
          </p:cNvSpPr>
          <p:nvPr/>
        </p:nvSpPr>
        <p:spPr bwMode="auto">
          <a:xfrm>
            <a:off x="6172200" y="2178050"/>
            <a:ext cx="762000" cy="29718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6" name="Rectangle 37"/>
          <p:cNvSpPr>
            <a:spLocks noChangeArrowheads="1"/>
          </p:cNvSpPr>
          <p:nvPr/>
        </p:nvSpPr>
        <p:spPr bwMode="auto">
          <a:xfrm>
            <a:off x="2730500" y="2178050"/>
            <a:ext cx="304800" cy="29718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27" name="Rectangle 39"/>
          <p:cNvSpPr>
            <a:spLocks noChangeArrowheads="1"/>
          </p:cNvSpPr>
          <p:nvPr/>
        </p:nvSpPr>
        <p:spPr bwMode="auto">
          <a:xfrm>
            <a:off x="3043238" y="4811713"/>
            <a:ext cx="3128962" cy="1524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057525" y="4845050"/>
            <a:ext cx="3438525" cy="157163"/>
            <a:chOff x="1941" y="2694"/>
            <a:chExt cx="2166" cy="99"/>
          </a:xfrm>
        </p:grpSpPr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1941" y="2694"/>
              <a:ext cx="138" cy="96"/>
              <a:chOff x="1941" y="2694"/>
              <a:chExt cx="138" cy="96"/>
            </a:xfrm>
          </p:grpSpPr>
          <p:sp>
            <p:nvSpPr>
              <p:cNvPr id="81004" name="Line 4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5" name="Line 4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6" name="Line 4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7" name="Line 4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2124" y="2694"/>
              <a:ext cx="138" cy="96"/>
              <a:chOff x="1941" y="2694"/>
              <a:chExt cx="138" cy="96"/>
            </a:xfrm>
          </p:grpSpPr>
          <p:sp>
            <p:nvSpPr>
              <p:cNvPr id="81000" name="Line 4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1" name="Line 4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2" name="Line 4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1003" name="Line 5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6" name="Group 51"/>
            <p:cNvGrpSpPr>
              <a:grpSpLocks/>
            </p:cNvGrpSpPr>
            <p:nvPr/>
          </p:nvGrpSpPr>
          <p:grpSpPr bwMode="auto">
            <a:xfrm>
              <a:off x="2310" y="2694"/>
              <a:ext cx="138" cy="96"/>
              <a:chOff x="1941" y="2694"/>
              <a:chExt cx="138" cy="96"/>
            </a:xfrm>
          </p:grpSpPr>
          <p:sp>
            <p:nvSpPr>
              <p:cNvPr id="80996" name="Line 5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7" name="Line 5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8" name="Line 5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9" name="Line 5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2493" y="2694"/>
              <a:ext cx="138" cy="96"/>
              <a:chOff x="1941" y="2694"/>
              <a:chExt cx="138" cy="96"/>
            </a:xfrm>
          </p:grpSpPr>
          <p:sp>
            <p:nvSpPr>
              <p:cNvPr id="80992" name="Line 5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3" name="Line 5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4" name="Line 5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5" name="Line 6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8" name="Group 61"/>
            <p:cNvGrpSpPr>
              <a:grpSpLocks/>
            </p:cNvGrpSpPr>
            <p:nvPr/>
          </p:nvGrpSpPr>
          <p:grpSpPr bwMode="auto">
            <a:xfrm>
              <a:off x="2679" y="2697"/>
              <a:ext cx="138" cy="96"/>
              <a:chOff x="1941" y="2694"/>
              <a:chExt cx="138" cy="96"/>
            </a:xfrm>
          </p:grpSpPr>
          <p:sp>
            <p:nvSpPr>
              <p:cNvPr id="80988" name="Line 6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9" name="Line 6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0" name="Line 6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91" name="Line 6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9" name="Group 66"/>
            <p:cNvGrpSpPr>
              <a:grpSpLocks/>
            </p:cNvGrpSpPr>
            <p:nvPr/>
          </p:nvGrpSpPr>
          <p:grpSpPr bwMode="auto">
            <a:xfrm>
              <a:off x="2862" y="2697"/>
              <a:ext cx="138" cy="96"/>
              <a:chOff x="1941" y="2694"/>
              <a:chExt cx="138" cy="96"/>
            </a:xfrm>
          </p:grpSpPr>
          <p:sp>
            <p:nvSpPr>
              <p:cNvPr id="80984" name="Line 6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5" name="Line 6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6" name="Line 6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7" name="Line 7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0" name="Group 71"/>
            <p:cNvGrpSpPr>
              <a:grpSpLocks/>
            </p:cNvGrpSpPr>
            <p:nvPr/>
          </p:nvGrpSpPr>
          <p:grpSpPr bwMode="auto">
            <a:xfrm>
              <a:off x="3048" y="2697"/>
              <a:ext cx="138" cy="96"/>
              <a:chOff x="1941" y="2694"/>
              <a:chExt cx="138" cy="96"/>
            </a:xfrm>
          </p:grpSpPr>
          <p:sp>
            <p:nvSpPr>
              <p:cNvPr id="80980" name="Line 7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1" name="Line 7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2" name="Line 7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83" name="Line 7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1" name="Group 76"/>
            <p:cNvGrpSpPr>
              <a:grpSpLocks/>
            </p:cNvGrpSpPr>
            <p:nvPr/>
          </p:nvGrpSpPr>
          <p:grpSpPr bwMode="auto">
            <a:xfrm>
              <a:off x="3231" y="2697"/>
              <a:ext cx="138" cy="96"/>
              <a:chOff x="1941" y="2694"/>
              <a:chExt cx="138" cy="96"/>
            </a:xfrm>
          </p:grpSpPr>
          <p:sp>
            <p:nvSpPr>
              <p:cNvPr id="80976" name="Line 7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7" name="Line 7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8" name="Line 7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9" name="Line 8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2" name="Group 81"/>
            <p:cNvGrpSpPr>
              <a:grpSpLocks/>
            </p:cNvGrpSpPr>
            <p:nvPr/>
          </p:nvGrpSpPr>
          <p:grpSpPr bwMode="auto">
            <a:xfrm>
              <a:off x="3417" y="2697"/>
              <a:ext cx="138" cy="96"/>
              <a:chOff x="1941" y="2694"/>
              <a:chExt cx="138" cy="96"/>
            </a:xfrm>
          </p:grpSpPr>
          <p:sp>
            <p:nvSpPr>
              <p:cNvPr id="80972" name="Line 8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3" name="Line 8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4" name="Line 8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5" name="Line 8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3" name="Group 86"/>
            <p:cNvGrpSpPr>
              <a:grpSpLocks/>
            </p:cNvGrpSpPr>
            <p:nvPr/>
          </p:nvGrpSpPr>
          <p:grpSpPr bwMode="auto">
            <a:xfrm>
              <a:off x="3600" y="2697"/>
              <a:ext cx="138" cy="96"/>
              <a:chOff x="1941" y="2694"/>
              <a:chExt cx="138" cy="96"/>
            </a:xfrm>
          </p:grpSpPr>
          <p:sp>
            <p:nvSpPr>
              <p:cNvPr id="80968" name="Line 8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9" name="Line 8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0" name="Line 8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71" name="Line 9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4" name="Group 91"/>
            <p:cNvGrpSpPr>
              <a:grpSpLocks/>
            </p:cNvGrpSpPr>
            <p:nvPr/>
          </p:nvGrpSpPr>
          <p:grpSpPr bwMode="auto">
            <a:xfrm>
              <a:off x="3786" y="2697"/>
              <a:ext cx="138" cy="96"/>
              <a:chOff x="1941" y="2694"/>
              <a:chExt cx="138" cy="96"/>
            </a:xfrm>
          </p:grpSpPr>
          <p:sp>
            <p:nvSpPr>
              <p:cNvPr id="80964" name="Line 92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5" name="Line 93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6" name="Line 94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7" name="Line 95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grpSp>
          <p:nvGrpSpPr>
            <p:cNvPr id="15" name="Group 96"/>
            <p:cNvGrpSpPr>
              <a:grpSpLocks/>
            </p:cNvGrpSpPr>
            <p:nvPr/>
          </p:nvGrpSpPr>
          <p:grpSpPr bwMode="auto">
            <a:xfrm>
              <a:off x="3969" y="2697"/>
              <a:ext cx="138" cy="96"/>
              <a:chOff x="1941" y="2694"/>
              <a:chExt cx="138" cy="96"/>
            </a:xfrm>
          </p:grpSpPr>
          <p:sp>
            <p:nvSpPr>
              <p:cNvPr id="80960" name="Line 97"/>
              <p:cNvSpPr>
                <a:spLocks noChangeShapeType="1"/>
              </p:cNvSpPr>
              <p:nvPr/>
            </p:nvSpPr>
            <p:spPr bwMode="auto">
              <a:xfrm>
                <a:off x="1941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1" name="Line 98"/>
              <p:cNvSpPr>
                <a:spLocks noChangeShapeType="1"/>
              </p:cNvSpPr>
              <p:nvPr/>
            </p:nvSpPr>
            <p:spPr bwMode="auto">
              <a:xfrm>
                <a:off x="1986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2" name="Line 99"/>
              <p:cNvSpPr>
                <a:spLocks noChangeShapeType="1"/>
              </p:cNvSpPr>
              <p:nvPr/>
            </p:nvSpPr>
            <p:spPr bwMode="auto">
              <a:xfrm>
                <a:off x="2034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80963" name="Line 100"/>
              <p:cNvSpPr>
                <a:spLocks noChangeShapeType="1"/>
              </p:cNvSpPr>
              <p:nvPr/>
            </p:nvSpPr>
            <p:spPr bwMode="auto">
              <a:xfrm>
                <a:off x="2079" y="2694"/>
                <a:ext cx="0" cy="96"/>
              </a:xfrm>
              <a:prstGeom prst="line">
                <a:avLst/>
              </a:prstGeom>
              <a:noFill/>
              <a:ln w="571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</p:grpSp>
      <p:sp>
        <p:nvSpPr>
          <p:cNvPr id="80929" name="Rectangle 101"/>
          <p:cNvSpPr>
            <a:spLocks noChangeArrowheads="1"/>
          </p:cNvSpPr>
          <p:nvPr/>
        </p:nvSpPr>
        <p:spPr bwMode="auto">
          <a:xfrm>
            <a:off x="6553200" y="4768850"/>
            <a:ext cx="304800" cy="304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31" name="Line 103"/>
          <p:cNvSpPr>
            <a:spLocks noChangeShapeType="1"/>
          </p:cNvSpPr>
          <p:nvPr/>
        </p:nvSpPr>
        <p:spPr bwMode="auto">
          <a:xfrm>
            <a:off x="6781800" y="4921250"/>
            <a:ext cx="290530" cy="222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32" name="Text Box 104"/>
          <p:cNvSpPr txBox="1">
            <a:spLocks noChangeArrowheads="1"/>
          </p:cNvSpPr>
          <p:nvPr/>
        </p:nvSpPr>
        <p:spPr bwMode="auto">
          <a:xfrm>
            <a:off x="7000892" y="5143512"/>
            <a:ext cx="18367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dirty="0">
                <a:latin typeface="Comic Sans MS" pitchFamily="66" charset="0"/>
              </a:rPr>
              <a:t>On-chip amplifier at end of the serial </a:t>
            </a:r>
            <a:r>
              <a:rPr lang="en-US" sz="1200" dirty="0" smtClean="0">
                <a:latin typeface="Comic Sans MS" pitchFamily="66" charset="0"/>
              </a:rPr>
              <a:t>register. This </a:t>
            </a:r>
          </a:p>
          <a:p>
            <a:pPr eaLnBrk="0" hangingPunct="0"/>
            <a:r>
              <a:rPr lang="en-US" sz="1200" dirty="0" smtClean="0">
                <a:latin typeface="Comic Sans MS" pitchFamily="66" charset="0"/>
              </a:rPr>
              <a:t>converts the pixel</a:t>
            </a:r>
          </a:p>
          <a:p>
            <a:pPr eaLnBrk="0" hangingPunct="0"/>
            <a:r>
              <a:rPr lang="en-US" sz="1200" dirty="0" smtClean="0">
                <a:latin typeface="Comic Sans MS" pitchFamily="66" charset="0"/>
              </a:rPr>
              <a:t>charge into a voltage 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80933" name="Text Box 105"/>
          <p:cNvSpPr txBox="1">
            <a:spLocks noChangeArrowheads="1"/>
          </p:cNvSpPr>
          <p:nvPr/>
        </p:nvSpPr>
        <p:spPr bwMode="auto">
          <a:xfrm>
            <a:off x="3419475" y="3330575"/>
            <a:ext cx="21526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 b="1"/>
              <a:t>Image Area</a:t>
            </a:r>
          </a:p>
          <a:p>
            <a:pPr algn="l" eaLnBrk="0" hangingPunct="0"/>
            <a:r>
              <a:rPr lang="en-US"/>
              <a:t>Also described as the</a:t>
            </a:r>
          </a:p>
          <a:p>
            <a:pPr algn="l" eaLnBrk="0" hangingPunct="0"/>
            <a:r>
              <a:rPr lang="en-US"/>
              <a:t>parallel register</a:t>
            </a:r>
          </a:p>
        </p:txBody>
      </p:sp>
      <p:sp>
        <p:nvSpPr>
          <p:cNvPr id="80934" name="Text Box 107"/>
          <p:cNvSpPr txBox="1">
            <a:spLocks noChangeArrowheads="1"/>
          </p:cNvSpPr>
          <p:nvPr/>
        </p:nvSpPr>
        <p:spPr bwMode="auto">
          <a:xfrm>
            <a:off x="179388" y="4724400"/>
            <a:ext cx="2509837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 b="1"/>
              <a:t>Serial Register.</a:t>
            </a:r>
          </a:p>
          <a:p>
            <a:pPr algn="l" eaLnBrk="0" hangingPunct="0"/>
            <a:r>
              <a:rPr lang="en-US"/>
              <a:t>Also widely described as:</a:t>
            </a:r>
          </a:p>
          <a:p>
            <a:pPr algn="l" eaLnBrk="0" hangingPunct="0"/>
            <a:r>
              <a:rPr lang="en-US" i="1"/>
              <a:t>“The register” </a:t>
            </a:r>
            <a:r>
              <a:rPr lang="en-US"/>
              <a:t>or</a:t>
            </a:r>
          </a:p>
          <a:p>
            <a:pPr algn="l" eaLnBrk="0" hangingPunct="0"/>
            <a:r>
              <a:rPr lang="en-US" i="1"/>
              <a:t>”The horizontal register”</a:t>
            </a:r>
          </a:p>
        </p:txBody>
      </p:sp>
      <p:sp>
        <p:nvSpPr>
          <p:cNvPr id="80935" name="AutoShape 108"/>
          <p:cNvSpPr>
            <a:spLocks noChangeArrowheads="1"/>
          </p:cNvSpPr>
          <p:nvPr/>
        </p:nvSpPr>
        <p:spPr bwMode="auto">
          <a:xfrm rot="5400000">
            <a:off x="6588125" y="4867275"/>
            <a:ext cx="144463" cy="14446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0936" name="Line 109"/>
          <p:cNvSpPr>
            <a:spLocks noChangeShapeType="1"/>
          </p:cNvSpPr>
          <p:nvPr/>
        </p:nvSpPr>
        <p:spPr bwMode="auto">
          <a:xfrm>
            <a:off x="2339975" y="4938713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701" name="Line 117"/>
          <p:cNvSpPr>
            <a:spLocks noChangeShapeType="1"/>
          </p:cNvSpPr>
          <p:nvPr/>
        </p:nvSpPr>
        <p:spPr bwMode="auto">
          <a:xfrm>
            <a:off x="3348038" y="2346325"/>
            <a:ext cx="0" cy="23764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702" name="Line 118"/>
          <p:cNvSpPr>
            <a:spLocks noChangeShapeType="1"/>
          </p:cNvSpPr>
          <p:nvPr/>
        </p:nvSpPr>
        <p:spPr bwMode="auto">
          <a:xfrm>
            <a:off x="5724525" y="2346325"/>
            <a:ext cx="0" cy="23764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95703" name="Line 119"/>
          <p:cNvSpPr>
            <a:spLocks noChangeShapeType="1"/>
          </p:cNvSpPr>
          <p:nvPr/>
        </p:nvSpPr>
        <p:spPr bwMode="auto">
          <a:xfrm rot="-5400000">
            <a:off x="4860132" y="3282156"/>
            <a:ext cx="0" cy="33131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01" grpId="0" animBg="1"/>
      <p:bldP spid="195701" grpId="1" animBg="1"/>
      <p:bldP spid="195702" grpId="0" animBg="1"/>
      <p:bldP spid="195702" grpId="1" animBg="1"/>
      <p:bldP spid="19570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3" name="Rectangle 3"/>
          <p:cNvSpPr>
            <a:spLocks noChangeArrowheads="1"/>
          </p:cNvSpPr>
          <p:nvPr/>
        </p:nvSpPr>
        <p:spPr bwMode="auto">
          <a:xfrm>
            <a:off x="1643042" y="6072206"/>
            <a:ext cx="653973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dirty="0" err="1" smtClean="0"/>
              <a:t>Raw</a:t>
            </a:r>
            <a:r>
              <a:rPr lang="es-ES" dirty="0" smtClean="0"/>
              <a:t> </a:t>
            </a:r>
            <a:r>
              <a:rPr lang="es-ES" dirty="0" err="1" smtClean="0"/>
              <a:t>Hubble</a:t>
            </a:r>
            <a:r>
              <a:rPr lang="es-ES" dirty="0" smtClean="0"/>
              <a:t> ACS/WFC </a:t>
            </a:r>
            <a:r>
              <a:rPr lang="es-ES" dirty="0" err="1" smtClean="0"/>
              <a:t>image</a:t>
            </a:r>
            <a:r>
              <a:rPr lang="es-ES" dirty="0" smtClean="0"/>
              <a:t>. Marco </a:t>
            </a:r>
            <a:r>
              <a:rPr lang="es-ES" dirty="0" err="1"/>
              <a:t>Chiaberge</a:t>
            </a:r>
            <a:r>
              <a:rPr lang="es-ES" dirty="0"/>
              <a:t> , </a:t>
            </a:r>
            <a:r>
              <a:rPr lang="es-ES" dirty="0" err="1"/>
              <a:t>Pey</a:t>
            </a:r>
            <a:r>
              <a:rPr lang="es-ES" dirty="0"/>
              <a:t> </a:t>
            </a:r>
            <a:r>
              <a:rPr lang="es-ES" dirty="0" err="1"/>
              <a:t>Lian</a:t>
            </a:r>
            <a:r>
              <a:rPr lang="es-ES" dirty="0"/>
              <a:t> </a:t>
            </a:r>
            <a:r>
              <a:rPr lang="es-ES" dirty="0" err="1"/>
              <a:t>Lim</a:t>
            </a:r>
            <a:r>
              <a:rPr lang="es-ES" dirty="0"/>
              <a:t>, </a:t>
            </a:r>
            <a:r>
              <a:rPr lang="es-ES" dirty="0" err="1"/>
              <a:t>STSci</a:t>
            </a:r>
            <a:r>
              <a:rPr lang="es-ES" dirty="0"/>
              <a:t> </a:t>
            </a:r>
          </a:p>
        </p:txBody>
      </p:sp>
      <p:pic>
        <p:nvPicPr>
          <p:cNvPr id="405523" name="Picture 19" descr="star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357298"/>
            <a:ext cx="6027756" cy="464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1439894" y="92039"/>
            <a:ext cx="7704138" cy="133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000" dirty="0">
                <a:latin typeface="Comic Sans MS" pitchFamily="66" charset="0"/>
              </a:rPr>
              <a:t>The </a:t>
            </a:r>
            <a:r>
              <a:rPr lang="en-US" sz="2000" dirty="0" smtClean="0">
                <a:latin typeface="Comic Sans MS" pitchFamily="66" charset="0"/>
              </a:rPr>
              <a:t>transfer of charge is not always perfect.</a:t>
            </a:r>
          </a:p>
          <a:p>
            <a:pPr algn="just" eaLnBrk="0" hangingPunct="0"/>
            <a:r>
              <a:rPr lang="en-US" sz="2000" dirty="0" smtClean="0">
                <a:latin typeface="Comic Sans MS" pitchFamily="66" charset="0"/>
              </a:rPr>
              <a:t>This can be due to failure in the camera electronics</a:t>
            </a:r>
          </a:p>
          <a:p>
            <a:pPr algn="just" eaLnBrk="0" hangingPunct="0"/>
            <a:r>
              <a:rPr lang="en-US" sz="2000" dirty="0" smtClean="0">
                <a:latin typeface="Comic Sans MS" pitchFamily="66" charset="0"/>
              </a:rPr>
              <a:t>or, in the case of space-based CCDs, radiation damage.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No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27025"/>
            <a:ext cx="8977313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/>
          </p:cNvSpPr>
          <p:nvPr/>
        </p:nvSpPr>
        <p:spPr bwMode="auto">
          <a:xfrm>
            <a:off x="6084888" y="-26988"/>
            <a:ext cx="3024187" cy="4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1.4. The CCD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18" descr="eevserialr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906463"/>
            <a:ext cx="8015287" cy="526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Text Box 120"/>
          <p:cNvSpPr txBox="1">
            <a:spLocks noChangeArrowheads="1"/>
          </p:cNvSpPr>
          <p:nvPr/>
        </p:nvSpPr>
        <p:spPr bwMode="auto">
          <a:xfrm rot="-5400000">
            <a:off x="8130381" y="4215607"/>
            <a:ext cx="881063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/>
              <a:t>Edge of</a:t>
            </a:r>
          </a:p>
          <a:p>
            <a:pPr algn="l" eaLnBrk="0" hangingPunct="0"/>
            <a:r>
              <a:rPr lang="en-US"/>
              <a:t> Silicon</a:t>
            </a:r>
          </a:p>
        </p:txBody>
      </p:sp>
      <p:sp>
        <p:nvSpPr>
          <p:cNvPr id="84996" name="Text Box 124"/>
          <p:cNvSpPr txBox="1">
            <a:spLocks noChangeArrowheads="1"/>
          </p:cNvSpPr>
          <p:nvPr/>
        </p:nvSpPr>
        <p:spPr bwMode="auto">
          <a:xfrm>
            <a:off x="3624263" y="2020888"/>
            <a:ext cx="1852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Image Area</a:t>
            </a:r>
          </a:p>
        </p:txBody>
      </p:sp>
      <p:sp>
        <p:nvSpPr>
          <p:cNvPr id="84997" name="Text Box 125"/>
          <p:cNvSpPr txBox="1">
            <a:spLocks noChangeArrowheads="1"/>
          </p:cNvSpPr>
          <p:nvPr/>
        </p:nvSpPr>
        <p:spPr bwMode="auto">
          <a:xfrm>
            <a:off x="684213" y="3132138"/>
            <a:ext cx="1847850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b="1">
                <a:solidFill>
                  <a:schemeClr val="bg1"/>
                </a:solidFill>
                <a:latin typeface="Comic Sans MS" pitchFamily="66" charset="0"/>
              </a:rPr>
              <a:t>Serial Register</a:t>
            </a:r>
          </a:p>
        </p:txBody>
      </p:sp>
      <p:sp>
        <p:nvSpPr>
          <p:cNvPr id="84998" name="Arc 129"/>
          <p:cNvSpPr>
            <a:spLocks/>
          </p:cNvSpPr>
          <p:nvPr/>
        </p:nvSpPr>
        <p:spPr bwMode="auto">
          <a:xfrm>
            <a:off x="6940550" y="3354388"/>
            <a:ext cx="152400" cy="152400"/>
          </a:xfrm>
          <a:custGeom>
            <a:avLst/>
            <a:gdLst>
              <a:gd name="T0" fmla="*/ 0 w 21600"/>
              <a:gd name="T1" fmla="*/ 0 h 21600"/>
              <a:gd name="T2" fmla="*/ 7586607 w 21600"/>
              <a:gd name="T3" fmla="*/ 7586607 h 21600"/>
              <a:gd name="T4" fmla="*/ 0 w 21600"/>
              <a:gd name="T5" fmla="*/ 758660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4999" name="Arc 130"/>
          <p:cNvSpPr>
            <a:spLocks/>
          </p:cNvSpPr>
          <p:nvPr/>
        </p:nvSpPr>
        <p:spPr bwMode="auto">
          <a:xfrm flipV="1">
            <a:off x="6940550" y="4722813"/>
            <a:ext cx="152400" cy="152400"/>
          </a:xfrm>
          <a:custGeom>
            <a:avLst/>
            <a:gdLst>
              <a:gd name="T0" fmla="*/ 0 w 21600"/>
              <a:gd name="T1" fmla="*/ 0 h 21600"/>
              <a:gd name="T2" fmla="*/ 7586607 w 21600"/>
              <a:gd name="T3" fmla="*/ 7586607 h 21600"/>
              <a:gd name="T4" fmla="*/ 0 w 21600"/>
              <a:gd name="T5" fmla="*/ 758660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0" name="Text Box 131"/>
          <p:cNvSpPr txBox="1">
            <a:spLocks noChangeArrowheads="1"/>
          </p:cNvSpPr>
          <p:nvPr/>
        </p:nvSpPr>
        <p:spPr bwMode="auto">
          <a:xfrm>
            <a:off x="1895475" y="5229225"/>
            <a:ext cx="2257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>
                <a:latin typeface="Comic Sans MS" pitchFamily="66" charset="0"/>
              </a:rPr>
              <a:t>Read Out Amplifier</a:t>
            </a:r>
          </a:p>
        </p:txBody>
      </p:sp>
      <p:sp>
        <p:nvSpPr>
          <p:cNvPr id="85001" name="Oval 132"/>
          <p:cNvSpPr>
            <a:spLocks noChangeArrowheads="1"/>
          </p:cNvSpPr>
          <p:nvPr/>
        </p:nvSpPr>
        <p:spPr bwMode="auto">
          <a:xfrm>
            <a:off x="539750" y="4206875"/>
            <a:ext cx="762000" cy="15240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2" name="Line 133"/>
          <p:cNvSpPr>
            <a:spLocks noChangeShapeType="1"/>
          </p:cNvSpPr>
          <p:nvPr/>
        </p:nvSpPr>
        <p:spPr bwMode="auto">
          <a:xfrm>
            <a:off x="1258888" y="5218113"/>
            <a:ext cx="6096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3" name="Line 134"/>
          <p:cNvSpPr>
            <a:spLocks noChangeShapeType="1"/>
          </p:cNvSpPr>
          <p:nvPr/>
        </p:nvSpPr>
        <p:spPr bwMode="auto">
          <a:xfrm>
            <a:off x="2709863" y="2490788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4" name="Line 135"/>
          <p:cNvSpPr>
            <a:spLocks noChangeShapeType="1"/>
          </p:cNvSpPr>
          <p:nvPr/>
        </p:nvSpPr>
        <p:spPr bwMode="auto">
          <a:xfrm>
            <a:off x="3471863" y="2490788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5" name="Line 136"/>
          <p:cNvSpPr>
            <a:spLocks noChangeShapeType="1"/>
          </p:cNvSpPr>
          <p:nvPr/>
        </p:nvSpPr>
        <p:spPr bwMode="auto">
          <a:xfrm>
            <a:off x="4233863" y="2490788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6" name="Line 137"/>
          <p:cNvSpPr>
            <a:spLocks noChangeShapeType="1"/>
          </p:cNvSpPr>
          <p:nvPr/>
        </p:nvSpPr>
        <p:spPr bwMode="auto">
          <a:xfrm>
            <a:off x="4995863" y="2490788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7" name="Line 138"/>
          <p:cNvSpPr>
            <a:spLocks noChangeShapeType="1"/>
          </p:cNvSpPr>
          <p:nvPr/>
        </p:nvSpPr>
        <p:spPr bwMode="auto">
          <a:xfrm>
            <a:off x="5757863" y="2490788"/>
            <a:ext cx="0" cy="762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8" name="Line 139"/>
          <p:cNvSpPr>
            <a:spLocks noChangeShapeType="1"/>
          </p:cNvSpPr>
          <p:nvPr/>
        </p:nvSpPr>
        <p:spPr bwMode="auto">
          <a:xfrm flipH="1">
            <a:off x="2051050" y="4892675"/>
            <a:ext cx="4252913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09" name="Line 140"/>
          <p:cNvSpPr>
            <a:spLocks noChangeShapeType="1"/>
          </p:cNvSpPr>
          <p:nvPr/>
        </p:nvSpPr>
        <p:spPr bwMode="auto">
          <a:xfrm rot="16200000" flipH="1">
            <a:off x="6902450" y="4035425"/>
            <a:ext cx="381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10" name="Line 141"/>
          <p:cNvSpPr>
            <a:spLocks noChangeShapeType="1"/>
          </p:cNvSpPr>
          <p:nvPr/>
        </p:nvSpPr>
        <p:spPr bwMode="auto">
          <a:xfrm>
            <a:off x="2555875" y="3354388"/>
            <a:ext cx="4248150" cy="14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5011" name="Text Box 142"/>
          <p:cNvSpPr txBox="1">
            <a:spLocks noChangeArrowheads="1"/>
          </p:cNvSpPr>
          <p:nvPr/>
        </p:nvSpPr>
        <p:spPr bwMode="auto">
          <a:xfrm rot="-5400000">
            <a:off x="6831807" y="4158456"/>
            <a:ext cx="1306512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>
                <a:latin typeface="Comic Sans MS" pitchFamily="66" charset="0"/>
              </a:rPr>
              <a:t>Bus wires</a:t>
            </a:r>
          </a:p>
        </p:txBody>
      </p:sp>
      <p:sp>
        <p:nvSpPr>
          <p:cNvPr id="85012" name="Rectangle 3"/>
          <p:cNvSpPr>
            <a:spLocks/>
          </p:cNvSpPr>
          <p:nvPr/>
        </p:nvSpPr>
        <p:spPr bwMode="auto">
          <a:xfrm>
            <a:off x="395288" y="71414"/>
            <a:ext cx="853443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400" dirty="0">
                <a:latin typeface="Comic Sans MS" pitchFamily="66" charset="0"/>
              </a:rPr>
              <a:t>Implementation of parallel and serial </a:t>
            </a:r>
            <a:r>
              <a:rPr lang="en-US" sz="2400" dirty="0" smtClean="0">
                <a:latin typeface="Comic Sans MS" pitchFamily="66" charset="0"/>
              </a:rPr>
              <a:t>registers </a:t>
            </a:r>
            <a:r>
              <a:rPr lang="en-US" sz="2400" dirty="0">
                <a:latin typeface="Comic Sans MS" pitchFamily="66" charset="0"/>
              </a:rPr>
              <a:t>in Silicon</a:t>
            </a:r>
          </a:p>
        </p:txBody>
      </p:sp>
      <p:sp>
        <p:nvSpPr>
          <p:cNvPr id="85014" name="Text Box 143"/>
          <p:cNvSpPr txBox="1">
            <a:spLocks noChangeArrowheads="1"/>
          </p:cNvSpPr>
          <p:nvPr/>
        </p:nvSpPr>
        <p:spPr bwMode="auto">
          <a:xfrm>
            <a:off x="376242" y="6134122"/>
            <a:ext cx="4860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b="1" i="1" dirty="0"/>
              <a:t>Photomicrograph of a corner of an EEV CCD4280.</a:t>
            </a:r>
          </a:p>
        </p:txBody>
      </p:sp>
      <p:sp>
        <p:nvSpPr>
          <p:cNvPr id="85015" name="Line 145"/>
          <p:cNvSpPr>
            <a:spLocks noChangeShapeType="1"/>
          </p:cNvSpPr>
          <p:nvPr/>
        </p:nvSpPr>
        <p:spPr bwMode="auto">
          <a:xfrm flipH="1">
            <a:off x="8101013" y="44354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5016" name="Line 156"/>
          <p:cNvSpPr>
            <a:spLocks noChangeShapeType="1"/>
          </p:cNvSpPr>
          <p:nvPr/>
        </p:nvSpPr>
        <p:spPr bwMode="auto">
          <a:xfrm>
            <a:off x="1116013" y="1627188"/>
            <a:ext cx="5329237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5017" name="Text Box 158"/>
          <p:cNvSpPr txBox="1">
            <a:spLocks noChangeArrowheads="1"/>
          </p:cNvSpPr>
          <p:nvPr/>
        </p:nvSpPr>
        <p:spPr bwMode="auto">
          <a:xfrm>
            <a:off x="3563938" y="11938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1mm</a:t>
            </a:r>
          </a:p>
        </p:txBody>
      </p:sp>
      <p:sp>
        <p:nvSpPr>
          <p:cNvPr id="85018" name="Line 159"/>
          <p:cNvSpPr>
            <a:spLocks noChangeShapeType="1"/>
          </p:cNvSpPr>
          <p:nvPr/>
        </p:nvSpPr>
        <p:spPr bwMode="auto">
          <a:xfrm>
            <a:off x="1116013" y="1338263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5019" name="Line 160"/>
          <p:cNvSpPr>
            <a:spLocks noChangeShapeType="1"/>
          </p:cNvSpPr>
          <p:nvPr/>
        </p:nvSpPr>
        <p:spPr bwMode="auto">
          <a:xfrm>
            <a:off x="6443663" y="1328738"/>
            <a:ext cx="0" cy="576262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5020" name="Text Box 161"/>
          <p:cNvSpPr txBox="1">
            <a:spLocks noChangeArrowheads="1"/>
          </p:cNvSpPr>
          <p:nvPr/>
        </p:nvSpPr>
        <p:spPr bwMode="auto">
          <a:xfrm>
            <a:off x="2843213" y="3965575"/>
            <a:ext cx="1306512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000">
                <a:latin typeface="Comic Sans MS" pitchFamily="66" charset="0"/>
              </a:rPr>
              <a:t>Bus wires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34" descr="SITE2prefla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836613"/>
            <a:ext cx="5730875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2" name="Rectangle 3"/>
          <p:cNvSpPr>
            <a:spLocks/>
          </p:cNvSpPr>
          <p:nvPr/>
        </p:nvSpPr>
        <p:spPr bwMode="auto">
          <a:xfrm>
            <a:off x="2928926" y="0"/>
            <a:ext cx="3675059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latin typeface="Comic Sans MS" pitchFamily="66" charset="0"/>
              </a:rPr>
              <a:t>Bias </a:t>
            </a:r>
            <a:r>
              <a:rPr lang="en-US" sz="4000" dirty="0">
                <a:latin typeface="Comic Sans MS" pitchFamily="66" charset="0"/>
              </a:rPr>
              <a:t>Areas</a:t>
            </a:r>
          </a:p>
        </p:txBody>
      </p:sp>
      <p:sp>
        <p:nvSpPr>
          <p:cNvPr id="145413" name="Rectangle 4"/>
          <p:cNvSpPr>
            <a:spLocks noChangeArrowheads="1"/>
          </p:cNvSpPr>
          <p:nvPr/>
        </p:nvSpPr>
        <p:spPr bwMode="auto">
          <a:xfrm>
            <a:off x="1692275" y="1125538"/>
            <a:ext cx="5184775" cy="5111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79613" y="1125538"/>
            <a:ext cx="6905625" cy="5256212"/>
            <a:chOff x="1247" y="709"/>
            <a:chExt cx="4350" cy="3311"/>
          </a:xfrm>
        </p:grpSpPr>
        <p:sp>
          <p:nvSpPr>
            <p:cNvPr id="145441" name="Rectangle 6"/>
            <p:cNvSpPr>
              <a:spLocks noChangeArrowheads="1"/>
            </p:cNvSpPr>
            <p:nvPr/>
          </p:nvSpPr>
          <p:spPr bwMode="auto">
            <a:xfrm>
              <a:off x="1247" y="709"/>
              <a:ext cx="3266" cy="3311"/>
            </a:xfrm>
            <a:prstGeom prst="rect">
              <a:avLst/>
            </a:prstGeom>
            <a:noFill/>
            <a:ln w="28575" algn="ctr">
              <a:solidFill>
                <a:srgbClr val="CC0000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45442" name="Text Box 7"/>
            <p:cNvSpPr txBox="1">
              <a:spLocks noChangeArrowheads="1"/>
            </p:cNvSpPr>
            <p:nvPr/>
          </p:nvSpPr>
          <p:spPr bwMode="auto">
            <a:xfrm>
              <a:off x="4727" y="1386"/>
              <a:ext cx="870" cy="384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/>
                <a:t>Light sensitive</a:t>
              </a:r>
            </a:p>
            <a:p>
              <a:pPr algn="l"/>
              <a:r>
                <a:rPr lang="es-ES" sz="1600"/>
                <a:t>image area</a:t>
              </a:r>
            </a:p>
          </p:txBody>
        </p:sp>
        <p:sp>
          <p:nvSpPr>
            <p:cNvPr id="145443" name="Line 8"/>
            <p:cNvSpPr>
              <a:spLocks noChangeShapeType="1"/>
            </p:cNvSpPr>
            <p:nvPr/>
          </p:nvSpPr>
          <p:spPr bwMode="auto">
            <a:xfrm flipH="1">
              <a:off x="4513" y="1570"/>
              <a:ext cx="272" cy="136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60338" y="4129088"/>
            <a:ext cx="2112962" cy="336550"/>
            <a:chOff x="101" y="2601"/>
            <a:chExt cx="1331" cy="212"/>
          </a:xfrm>
        </p:grpSpPr>
        <p:sp>
          <p:nvSpPr>
            <p:cNvPr id="145439" name="Text Box 10"/>
            <p:cNvSpPr txBox="1">
              <a:spLocks noChangeArrowheads="1"/>
            </p:cNvSpPr>
            <p:nvPr/>
          </p:nvSpPr>
          <p:spPr bwMode="auto">
            <a:xfrm>
              <a:off x="101" y="2601"/>
              <a:ext cx="939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/>
                <a:t>blocked column</a:t>
              </a:r>
            </a:p>
          </p:txBody>
        </p:sp>
        <p:sp>
          <p:nvSpPr>
            <p:cNvPr id="145440" name="Line 11"/>
            <p:cNvSpPr>
              <a:spLocks noChangeShapeType="1"/>
            </p:cNvSpPr>
            <p:nvPr/>
          </p:nvSpPr>
          <p:spPr bwMode="auto">
            <a:xfrm flipV="1">
              <a:off x="1114" y="2632"/>
              <a:ext cx="318" cy="9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s-E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419475" y="3573463"/>
            <a:ext cx="760413" cy="819150"/>
            <a:chOff x="2154" y="2251"/>
            <a:chExt cx="479" cy="516"/>
          </a:xfrm>
        </p:grpSpPr>
        <p:sp>
          <p:nvSpPr>
            <p:cNvPr id="145437" name="Text Box 13"/>
            <p:cNvSpPr txBox="1">
              <a:spLocks noChangeArrowheads="1"/>
            </p:cNvSpPr>
            <p:nvPr/>
          </p:nvSpPr>
          <p:spPr bwMode="auto">
            <a:xfrm>
              <a:off x="2278" y="2555"/>
              <a:ext cx="35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/>
                <a:t>Dust</a:t>
              </a:r>
            </a:p>
          </p:txBody>
        </p:sp>
        <p:sp>
          <p:nvSpPr>
            <p:cNvPr id="145438" name="Line 14"/>
            <p:cNvSpPr>
              <a:spLocks noChangeShapeType="1"/>
            </p:cNvSpPr>
            <p:nvPr/>
          </p:nvSpPr>
          <p:spPr bwMode="auto">
            <a:xfrm flipH="1" flipV="1">
              <a:off x="2154" y="2251"/>
              <a:ext cx="182" cy="36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936750" y="692150"/>
            <a:ext cx="6954838" cy="1098550"/>
            <a:chOff x="1247" y="436"/>
            <a:chExt cx="4336" cy="692"/>
          </a:xfrm>
        </p:grpSpPr>
        <p:sp>
          <p:nvSpPr>
            <p:cNvPr id="145434" name="Rectangle 16"/>
            <p:cNvSpPr>
              <a:spLocks noChangeArrowheads="1"/>
            </p:cNvSpPr>
            <p:nvPr/>
          </p:nvSpPr>
          <p:spPr bwMode="auto">
            <a:xfrm>
              <a:off x="1247" y="572"/>
              <a:ext cx="3402" cy="137"/>
            </a:xfrm>
            <a:prstGeom prst="rect">
              <a:avLst/>
            </a:prstGeom>
            <a:noFill/>
            <a:ln w="19050" algn="ctr">
              <a:solidFill>
                <a:srgbClr val="CC0000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45435" name="Text Box 17"/>
            <p:cNvSpPr txBox="1">
              <a:spLocks noChangeArrowheads="1"/>
            </p:cNvSpPr>
            <p:nvPr/>
          </p:nvSpPr>
          <p:spPr bwMode="auto">
            <a:xfrm>
              <a:off x="4785" y="436"/>
              <a:ext cx="798" cy="69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/>
                <a:t>“y-overscan”</a:t>
              </a:r>
            </a:p>
            <a:p>
              <a:pPr algn="l"/>
              <a:r>
                <a:rPr lang="es-ES" sz="1600"/>
                <a:t>Also known</a:t>
              </a:r>
            </a:p>
            <a:p>
              <a:pPr algn="l"/>
              <a:r>
                <a:rPr lang="es-ES" sz="1600"/>
                <a:t>as “Parallel-</a:t>
              </a:r>
            </a:p>
            <a:p>
              <a:pPr algn="l"/>
              <a:r>
                <a:rPr lang="es-ES" sz="1600"/>
                <a:t>Overscan”</a:t>
              </a:r>
            </a:p>
          </p:txBody>
        </p:sp>
        <p:sp>
          <p:nvSpPr>
            <p:cNvPr id="145436" name="Line 18"/>
            <p:cNvSpPr>
              <a:spLocks noChangeShapeType="1"/>
            </p:cNvSpPr>
            <p:nvPr/>
          </p:nvSpPr>
          <p:spPr bwMode="auto">
            <a:xfrm flipH="1" flipV="1">
              <a:off x="4649" y="709"/>
              <a:ext cx="136" cy="45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202488" y="1125538"/>
            <a:ext cx="1820862" cy="5256212"/>
            <a:chOff x="4513" y="709"/>
            <a:chExt cx="1147" cy="3311"/>
          </a:xfrm>
        </p:grpSpPr>
        <p:sp>
          <p:nvSpPr>
            <p:cNvPr id="145431" name="Rectangle 20"/>
            <p:cNvSpPr>
              <a:spLocks noChangeArrowheads="1"/>
            </p:cNvSpPr>
            <p:nvPr/>
          </p:nvSpPr>
          <p:spPr bwMode="auto">
            <a:xfrm>
              <a:off x="4513" y="709"/>
              <a:ext cx="136" cy="3311"/>
            </a:xfrm>
            <a:prstGeom prst="rect">
              <a:avLst/>
            </a:prstGeom>
            <a:noFill/>
            <a:ln w="28575" algn="ctr">
              <a:solidFill>
                <a:srgbClr val="CC0000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45432" name="Text Box 21"/>
            <p:cNvSpPr txBox="1">
              <a:spLocks noChangeArrowheads="1"/>
            </p:cNvSpPr>
            <p:nvPr/>
          </p:nvSpPr>
          <p:spPr bwMode="auto">
            <a:xfrm>
              <a:off x="4830" y="2024"/>
              <a:ext cx="830" cy="69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s-ES" sz="1600"/>
                <a:t>“x-overscan”</a:t>
              </a:r>
            </a:p>
            <a:p>
              <a:pPr algn="l"/>
              <a:r>
                <a:rPr lang="es-ES" sz="1600"/>
                <a:t>Also known as “Serial-</a:t>
              </a:r>
            </a:p>
            <a:p>
              <a:pPr algn="l"/>
              <a:r>
                <a:rPr lang="es-ES" sz="1600"/>
                <a:t>Overscan”</a:t>
              </a:r>
            </a:p>
          </p:txBody>
        </p:sp>
        <p:sp>
          <p:nvSpPr>
            <p:cNvPr id="145433" name="Line 22"/>
            <p:cNvSpPr>
              <a:spLocks noChangeShapeType="1"/>
            </p:cNvSpPr>
            <p:nvPr/>
          </p:nvSpPr>
          <p:spPr bwMode="auto">
            <a:xfrm flipH="1">
              <a:off x="4649" y="2160"/>
              <a:ext cx="181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s-E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07950" y="1125538"/>
            <a:ext cx="1871663" cy="5256212"/>
            <a:chOff x="68" y="709"/>
            <a:chExt cx="1179" cy="3311"/>
          </a:xfrm>
        </p:grpSpPr>
        <p:sp>
          <p:nvSpPr>
            <p:cNvPr id="145428" name="Rectangle 24"/>
            <p:cNvSpPr>
              <a:spLocks noChangeArrowheads="1"/>
            </p:cNvSpPr>
            <p:nvPr/>
          </p:nvSpPr>
          <p:spPr bwMode="auto">
            <a:xfrm>
              <a:off x="1202" y="709"/>
              <a:ext cx="45" cy="3311"/>
            </a:xfrm>
            <a:prstGeom prst="rect">
              <a:avLst/>
            </a:prstGeom>
            <a:noFill/>
            <a:ln w="28575" algn="ctr">
              <a:solidFill>
                <a:srgbClr val="CC0000"/>
              </a:solidFill>
              <a:prstDash val="dash"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s-ES"/>
            </a:p>
          </p:txBody>
        </p:sp>
        <p:sp>
          <p:nvSpPr>
            <p:cNvPr id="145429" name="Text Box 25"/>
            <p:cNvSpPr txBox="1">
              <a:spLocks noChangeArrowheads="1"/>
            </p:cNvSpPr>
            <p:nvPr/>
          </p:nvSpPr>
          <p:spPr bwMode="auto">
            <a:xfrm>
              <a:off x="68" y="1525"/>
              <a:ext cx="920" cy="69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s-ES" sz="1600"/>
                <a:t>“x-underscan”</a:t>
              </a:r>
            </a:p>
            <a:p>
              <a:pPr algn="l"/>
              <a:r>
                <a:rPr lang="es-ES" sz="1600"/>
                <a:t>Also known as “Serial</a:t>
              </a:r>
            </a:p>
            <a:p>
              <a:pPr algn="l"/>
              <a:r>
                <a:rPr lang="es-ES" sz="1600"/>
                <a:t>Underscan”</a:t>
              </a:r>
            </a:p>
          </p:txBody>
        </p:sp>
        <p:sp>
          <p:nvSpPr>
            <p:cNvPr id="145430" name="Line 26"/>
            <p:cNvSpPr>
              <a:spLocks noChangeShapeType="1"/>
            </p:cNvSpPr>
            <p:nvPr/>
          </p:nvSpPr>
          <p:spPr bwMode="auto">
            <a:xfrm flipH="1" flipV="1">
              <a:off x="930" y="2115"/>
              <a:ext cx="272" cy="9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s-ES"/>
            </a:p>
          </p:txBody>
        </p:sp>
      </p:grpSp>
      <p:sp>
        <p:nvSpPr>
          <p:cNvPr id="145420" name="Line 27"/>
          <p:cNvSpPr>
            <a:spLocks noChangeShapeType="1"/>
          </p:cNvSpPr>
          <p:nvPr/>
        </p:nvSpPr>
        <p:spPr bwMode="auto">
          <a:xfrm flipH="1">
            <a:off x="971550" y="6524625"/>
            <a:ext cx="86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45421" name="Text Box 28"/>
          <p:cNvSpPr txBox="1">
            <a:spLocks noChangeArrowheads="1"/>
          </p:cNvSpPr>
          <p:nvPr/>
        </p:nvSpPr>
        <p:spPr bwMode="auto">
          <a:xfrm>
            <a:off x="601663" y="5811838"/>
            <a:ext cx="101758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Readout</a:t>
            </a:r>
          </a:p>
          <a:p>
            <a:pPr algn="l"/>
            <a:r>
              <a:rPr lang="es-ES"/>
              <a:t>direction</a:t>
            </a:r>
          </a:p>
        </p:txBody>
      </p:sp>
      <p:sp>
        <p:nvSpPr>
          <p:cNvPr id="145422" name="Text Box 29"/>
          <p:cNvSpPr txBox="1">
            <a:spLocks noChangeArrowheads="1"/>
          </p:cNvSpPr>
          <p:nvPr/>
        </p:nvSpPr>
        <p:spPr bwMode="auto">
          <a:xfrm>
            <a:off x="3316288" y="6446838"/>
            <a:ext cx="27686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SITe 2kx2k CCD. –ve image. </a:t>
            </a:r>
          </a:p>
        </p:txBody>
      </p:sp>
      <p:sp>
        <p:nvSpPr>
          <p:cNvPr id="364574" name="Text Box 30"/>
          <p:cNvSpPr txBox="1">
            <a:spLocks noChangeArrowheads="1"/>
          </p:cNvSpPr>
          <p:nvPr/>
        </p:nvSpPr>
        <p:spPr bwMode="auto">
          <a:xfrm>
            <a:off x="2341563" y="1196975"/>
            <a:ext cx="4535487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Bias regions (i.e. underscan and overscan) are important for the proper analysis of scientific images</a:t>
            </a:r>
          </a:p>
        </p:txBody>
      </p: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107950" y="476250"/>
            <a:ext cx="3095625" cy="576263"/>
            <a:chOff x="68" y="300"/>
            <a:chExt cx="1950" cy="363"/>
          </a:xfrm>
        </p:grpSpPr>
        <p:sp>
          <p:nvSpPr>
            <p:cNvPr id="145426" name="Text Box 32"/>
            <p:cNvSpPr txBox="1">
              <a:spLocks noChangeArrowheads="1"/>
            </p:cNvSpPr>
            <p:nvPr/>
          </p:nvSpPr>
          <p:spPr bwMode="auto">
            <a:xfrm>
              <a:off x="68" y="300"/>
              <a:ext cx="812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 sz="1600"/>
                <a:t>Pattern noise</a:t>
              </a:r>
            </a:p>
          </p:txBody>
        </p:sp>
        <p:sp>
          <p:nvSpPr>
            <p:cNvPr id="145427" name="Line 33"/>
            <p:cNvSpPr>
              <a:spLocks noChangeShapeType="1"/>
            </p:cNvSpPr>
            <p:nvPr/>
          </p:nvSpPr>
          <p:spPr bwMode="auto">
            <a:xfrm>
              <a:off x="975" y="421"/>
              <a:ext cx="1043" cy="242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74" grpId="0"/>
      <p:bldP spid="36457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"/>
          <p:cNvSpPr>
            <a:spLocks/>
          </p:cNvSpPr>
          <p:nvPr/>
        </p:nvSpPr>
        <p:spPr bwMode="auto">
          <a:xfrm>
            <a:off x="1857356" y="214290"/>
            <a:ext cx="492922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/>
              <a:t>Full </a:t>
            </a:r>
            <a:r>
              <a:rPr lang="en-US" sz="4000" dirty="0"/>
              <a:t>well and Blooming</a:t>
            </a:r>
          </a:p>
        </p:txBody>
      </p:sp>
      <p:sp>
        <p:nvSpPr>
          <p:cNvPr id="111619" name="Rectangle 3"/>
          <p:cNvSpPr>
            <a:spLocks/>
          </p:cNvSpPr>
          <p:nvPr/>
        </p:nvSpPr>
        <p:spPr bwMode="auto">
          <a:xfrm>
            <a:off x="795366" y="857250"/>
            <a:ext cx="79200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The potential wells created within each pixel by the vertical phase voltages have a limited capacity known as the full well. </a:t>
            </a:r>
          </a:p>
        </p:txBody>
      </p:sp>
      <p:sp>
        <p:nvSpPr>
          <p:cNvPr id="111620" name="Line 35"/>
          <p:cNvSpPr>
            <a:spLocks noChangeShapeType="1"/>
          </p:cNvSpPr>
          <p:nvPr/>
        </p:nvSpPr>
        <p:spPr bwMode="auto">
          <a:xfrm>
            <a:off x="2182813" y="3000375"/>
            <a:ext cx="5741987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1621" name="Rectangle 36"/>
          <p:cNvSpPr>
            <a:spLocks noChangeArrowheads="1"/>
          </p:cNvSpPr>
          <p:nvPr/>
        </p:nvSpPr>
        <p:spPr bwMode="auto">
          <a:xfrm rot="-5400000">
            <a:off x="4725194" y="1005681"/>
            <a:ext cx="593725" cy="5757863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46821" name="Rectangle 37"/>
          <p:cNvSpPr>
            <a:spLocks noChangeArrowheads="1"/>
          </p:cNvSpPr>
          <p:nvPr/>
        </p:nvSpPr>
        <p:spPr bwMode="auto">
          <a:xfrm rot="16200000">
            <a:off x="4758531" y="431007"/>
            <a:ext cx="555625" cy="57578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13000"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11623" name="Line 87"/>
          <p:cNvSpPr>
            <a:spLocks noChangeShapeType="1"/>
          </p:cNvSpPr>
          <p:nvPr/>
        </p:nvSpPr>
        <p:spPr bwMode="auto">
          <a:xfrm>
            <a:off x="2195513" y="2927350"/>
            <a:ext cx="56896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33" name="Text Box 98"/>
          <p:cNvSpPr txBox="1">
            <a:spLocks noChangeArrowheads="1"/>
          </p:cNvSpPr>
          <p:nvPr/>
        </p:nvSpPr>
        <p:spPr bwMode="auto">
          <a:xfrm>
            <a:off x="4714876" y="2357430"/>
            <a:ext cx="471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>
                <a:latin typeface="Comic Sans MS" pitchFamily="66" charset="0"/>
              </a:rPr>
              <a:t>V+</a:t>
            </a:r>
          </a:p>
        </p:txBody>
      </p:sp>
      <p:sp>
        <p:nvSpPr>
          <p:cNvPr id="111634" name="Text Box 99"/>
          <p:cNvSpPr txBox="1">
            <a:spLocks noChangeArrowheads="1"/>
          </p:cNvSpPr>
          <p:nvPr/>
        </p:nvSpPr>
        <p:spPr bwMode="auto">
          <a:xfrm>
            <a:off x="6572264" y="2428868"/>
            <a:ext cx="47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>
                <a:latin typeface="Comic Sans MS" pitchFamily="66" charset="0"/>
              </a:rPr>
              <a:t>V+</a:t>
            </a:r>
          </a:p>
        </p:txBody>
      </p:sp>
      <p:sp>
        <p:nvSpPr>
          <p:cNvPr id="111635" name="Text Box 100"/>
          <p:cNvSpPr txBox="1">
            <a:spLocks noChangeArrowheads="1"/>
          </p:cNvSpPr>
          <p:nvPr/>
        </p:nvSpPr>
        <p:spPr bwMode="auto">
          <a:xfrm>
            <a:off x="2857488" y="2357430"/>
            <a:ext cx="471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>
                <a:latin typeface="Comic Sans MS" pitchFamily="66" charset="0"/>
              </a:rPr>
              <a:t>V+</a:t>
            </a:r>
          </a:p>
        </p:txBody>
      </p:sp>
      <p:sp>
        <p:nvSpPr>
          <p:cNvPr id="111636" name="Line 101"/>
          <p:cNvSpPr>
            <a:spLocks noChangeShapeType="1"/>
          </p:cNvSpPr>
          <p:nvPr/>
        </p:nvSpPr>
        <p:spPr bwMode="auto">
          <a:xfrm>
            <a:off x="3995738" y="1989138"/>
            <a:ext cx="0" cy="29289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37" name="Line 102"/>
          <p:cNvSpPr>
            <a:spLocks noChangeShapeType="1"/>
          </p:cNvSpPr>
          <p:nvPr/>
        </p:nvSpPr>
        <p:spPr bwMode="auto">
          <a:xfrm>
            <a:off x="5867400" y="1970088"/>
            <a:ext cx="0" cy="3021012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38" name="Oval 103"/>
          <p:cNvSpPr>
            <a:spLocks noChangeArrowheads="1"/>
          </p:cNvSpPr>
          <p:nvPr/>
        </p:nvSpPr>
        <p:spPr bwMode="auto">
          <a:xfrm>
            <a:off x="4643438" y="3190875"/>
            <a:ext cx="576262" cy="431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1639" name="Freeform 105"/>
          <p:cNvSpPr>
            <a:spLocks/>
          </p:cNvSpPr>
          <p:nvPr/>
        </p:nvSpPr>
        <p:spPr bwMode="auto">
          <a:xfrm>
            <a:off x="2124075" y="4846638"/>
            <a:ext cx="1871663" cy="792162"/>
          </a:xfrm>
          <a:custGeom>
            <a:avLst/>
            <a:gdLst>
              <a:gd name="T0" fmla="*/ 0 w 1179"/>
              <a:gd name="T1" fmla="*/ 0 h 499"/>
              <a:gd name="T2" fmla="*/ 798890406 w 1179"/>
              <a:gd name="T3" fmla="*/ 229333323 h 499"/>
              <a:gd name="T4" fmla="*/ 1484373004 w 1179"/>
              <a:gd name="T5" fmla="*/ 1257556470 h 499"/>
              <a:gd name="T6" fmla="*/ 2056447991 w 1179"/>
              <a:gd name="T7" fmla="*/ 229333323 h 499"/>
              <a:gd name="T8" fmla="*/ 2147483647 w 1179"/>
              <a:gd name="T9" fmla="*/ 0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9"/>
              <a:gd name="T16" fmla="*/ 0 h 499"/>
              <a:gd name="T17" fmla="*/ 1179 w 1179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9" h="499">
                <a:moveTo>
                  <a:pt x="0" y="0"/>
                </a:moveTo>
                <a:cubicBezTo>
                  <a:pt x="109" y="4"/>
                  <a:pt x="219" y="8"/>
                  <a:pt x="317" y="91"/>
                </a:cubicBezTo>
                <a:cubicBezTo>
                  <a:pt x="415" y="174"/>
                  <a:pt x="506" y="499"/>
                  <a:pt x="589" y="499"/>
                </a:cubicBezTo>
                <a:cubicBezTo>
                  <a:pt x="672" y="499"/>
                  <a:pt x="718" y="174"/>
                  <a:pt x="816" y="91"/>
                </a:cubicBezTo>
                <a:cubicBezTo>
                  <a:pt x="914" y="8"/>
                  <a:pt x="1046" y="4"/>
                  <a:pt x="1179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40" name="Freeform 106" descr="Zig zag"/>
          <p:cNvSpPr>
            <a:spLocks/>
          </p:cNvSpPr>
          <p:nvPr/>
        </p:nvSpPr>
        <p:spPr bwMode="auto">
          <a:xfrm>
            <a:off x="3995738" y="4846638"/>
            <a:ext cx="1871662" cy="792162"/>
          </a:xfrm>
          <a:custGeom>
            <a:avLst/>
            <a:gdLst>
              <a:gd name="T0" fmla="*/ 0 w 1179"/>
              <a:gd name="T1" fmla="*/ 0 h 499"/>
              <a:gd name="T2" fmla="*/ 798888392 w 1179"/>
              <a:gd name="T3" fmla="*/ 229333323 h 499"/>
              <a:gd name="T4" fmla="*/ 1484370623 w 1179"/>
              <a:gd name="T5" fmla="*/ 1257556470 h 499"/>
              <a:gd name="T6" fmla="*/ 2056446893 w 1179"/>
              <a:gd name="T7" fmla="*/ 229333323 h 499"/>
              <a:gd name="T8" fmla="*/ 2147483647 w 1179"/>
              <a:gd name="T9" fmla="*/ 0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9"/>
              <a:gd name="T16" fmla="*/ 0 h 499"/>
              <a:gd name="T17" fmla="*/ 1179 w 1179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9" h="499">
                <a:moveTo>
                  <a:pt x="0" y="0"/>
                </a:moveTo>
                <a:cubicBezTo>
                  <a:pt x="109" y="4"/>
                  <a:pt x="219" y="8"/>
                  <a:pt x="317" y="91"/>
                </a:cubicBezTo>
                <a:cubicBezTo>
                  <a:pt x="415" y="174"/>
                  <a:pt x="506" y="499"/>
                  <a:pt x="589" y="499"/>
                </a:cubicBezTo>
                <a:cubicBezTo>
                  <a:pt x="672" y="499"/>
                  <a:pt x="718" y="174"/>
                  <a:pt x="816" y="91"/>
                </a:cubicBezTo>
                <a:cubicBezTo>
                  <a:pt x="914" y="8"/>
                  <a:pt x="1046" y="4"/>
                  <a:pt x="1179" y="0"/>
                </a:cubicBezTo>
              </a:path>
            </a:pathLst>
          </a:custGeom>
          <a:pattFill prst="zigZag">
            <a:fgClr>
              <a:srgbClr val="FF0000"/>
            </a:fgClr>
            <a:bgClr>
              <a:schemeClr val="bg1"/>
            </a:bgClr>
          </a:pattFill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1641" name="Freeform 107"/>
          <p:cNvSpPr>
            <a:spLocks/>
          </p:cNvSpPr>
          <p:nvPr/>
        </p:nvSpPr>
        <p:spPr bwMode="auto">
          <a:xfrm>
            <a:off x="5868988" y="4846638"/>
            <a:ext cx="1871662" cy="792162"/>
          </a:xfrm>
          <a:custGeom>
            <a:avLst/>
            <a:gdLst>
              <a:gd name="T0" fmla="*/ 0 w 1179"/>
              <a:gd name="T1" fmla="*/ 0 h 499"/>
              <a:gd name="T2" fmla="*/ 798888392 w 1179"/>
              <a:gd name="T3" fmla="*/ 229333323 h 499"/>
              <a:gd name="T4" fmla="*/ 1484370623 w 1179"/>
              <a:gd name="T5" fmla="*/ 1257556470 h 499"/>
              <a:gd name="T6" fmla="*/ 2056446893 w 1179"/>
              <a:gd name="T7" fmla="*/ 229333323 h 499"/>
              <a:gd name="T8" fmla="*/ 2147483647 w 1179"/>
              <a:gd name="T9" fmla="*/ 0 h 4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9"/>
              <a:gd name="T16" fmla="*/ 0 h 499"/>
              <a:gd name="T17" fmla="*/ 1179 w 1179"/>
              <a:gd name="T18" fmla="*/ 499 h 4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9" h="499">
                <a:moveTo>
                  <a:pt x="0" y="0"/>
                </a:moveTo>
                <a:cubicBezTo>
                  <a:pt x="109" y="4"/>
                  <a:pt x="219" y="8"/>
                  <a:pt x="317" y="91"/>
                </a:cubicBezTo>
                <a:cubicBezTo>
                  <a:pt x="415" y="174"/>
                  <a:pt x="506" y="499"/>
                  <a:pt x="589" y="499"/>
                </a:cubicBezTo>
                <a:cubicBezTo>
                  <a:pt x="672" y="499"/>
                  <a:pt x="718" y="174"/>
                  <a:pt x="816" y="91"/>
                </a:cubicBezTo>
                <a:cubicBezTo>
                  <a:pt x="914" y="8"/>
                  <a:pt x="1046" y="4"/>
                  <a:pt x="1179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46894" name="Oval 110"/>
          <p:cNvSpPr>
            <a:spLocks noChangeArrowheads="1"/>
          </p:cNvSpPr>
          <p:nvPr/>
        </p:nvSpPr>
        <p:spPr bwMode="auto">
          <a:xfrm>
            <a:off x="4572000" y="3046413"/>
            <a:ext cx="668338" cy="5762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46895" name="Freeform 111"/>
          <p:cNvSpPr>
            <a:spLocks/>
          </p:cNvSpPr>
          <p:nvPr/>
        </p:nvSpPr>
        <p:spPr bwMode="auto">
          <a:xfrm>
            <a:off x="3132138" y="4775200"/>
            <a:ext cx="1223962" cy="671513"/>
          </a:xfrm>
          <a:custGeom>
            <a:avLst/>
            <a:gdLst>
              <a:gd name="T0" fmla="*/ 1943039060 w 771"/>
              <a:gd name="T1" fmla="*/ 151209494 h 423"/>
              <a:gd name="T2" fmla="*/ 572074459 w 771"/>
              <a:gd name="T3" fmla="*/ 151209494 h 423"/>
              <a:gd name="T4" fmla="*/ 0 w 771"/>
              <a:gd name="T5" fmla="*/ 1066027770 h 423"/>
              <a:gd name="T6" fmla="*/ 0 60000 65536"/>
              <a:gd name="T7" fmla="*/ 0 60000 65536"/>
              <a:gd name="T8" fmla="*/ 0 60000 65536"/>
              <a:gd name="T9" fmla="*/ 0 w 771"/>
              <a:gd name="T10" fmla="*/ 0 h 423"/>
              <a:gd name="T11" fmla="*/ 771 w 771"/>
              <a:gd name="T12" fmla="*/ 423 h 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423">
                <a:moveTo>
                  <a:pt x="771" y="60"/>
                </a:moveTo>
                <a:cubicBezTo>
                  <a:pt x="563" y="30"/>
                  <a:pt x="355" y="0"/>
                  <a:pt x="227" y="60"/>
                </a:cubicBezTo>
                <a:cubicBezTo>
                  <a:pt x="99" y="120"/>
                  <a:pt x="49" y="271"/>
                  <a:pt x="0" y="423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46896" name="Freeform 112"/>
          <p:cNvSpPr>
            <a:spLocks/>
          </p:cNvSpPr>
          <p:nvPr/>
        </p:nvSpPr>
        <p:spPr bwMode="auto">
          <a:xfrm flipH="1">
            <a:off x="5435600" y="4775200"/>
            <a:ext cx="1223963" cy="671513"/>
          </a:xfrm>
          <a:custGeom>
            <a:avLst/>
            <a:gdLst>
              <a:gd name="T0" fmla="*/ 1943042235 w 771"/>
              <a:gd name="T1" fmla="*/ 151209494 h 423"/>
              <a:gd name="T2" fmla="*/ 572076513 w 771"/>
              <a:gd name="T3" fmla="*/ 151209494 h 423"/>
              <a:gd name="T4" fmla="*/ 0 w 771"/>
              <a:gd name="T5" fmla="*/ 1066027770 h 423"/>
              <a:gd name="T6" fmla="*/ 0 60000 65536"/>
              <a:gd name="T7" fmla="*/ 0 60000 65536"/>
              <a:gd name="T8" fmla="*/ 0 60000 65536"/>
              <a:gd name="T9" fmla="*/ 0 w 771"/>
              <a:gd name="T10" fmla="*/ 0 h 423"/>
              <a:gd name="T11" fmla="*/ 771 w 771"/>
              <a:gd name="T12" fmla="*/ 423 h 42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71" h="423">
                <a:moveTo>
                  <a:pt x="771" y="60"/>
                </a:moveTo>
                <a:cubicBezTo>
                  <a:pt x="563" y="30"/>
                  <a:pt x="355" y="0"/>
                  <a:pt x="227" y="60"/>
                </a:cubicBezTo>
                <a:cubicBezTo>
                  <a:pt x="99" y="120"/>
                  <a:pt x="49" y="271"/>
                  <a:pt x="0" y="423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2700338" y="3046413"/>
            <a:ext cx="4535487" cy="576262"/>
            <a:chOff x="1701" y="2659"/>
            <a:chExt cx="2857" cy="272"/>
          </a:xfrm>
        </p:grpSpPr>
        <p:sp>
          <p:nvSpPr>
            <p:cNvPr id="111651" name="Oval 113"/>
            <p:cNvSpPr>
              <a:spLocks noChangeArrowheads="1"/>
            </p:cNvSpPr>
            <p:nvPr/>
          </p:nvSpPr>
          <p:spPr bwMode="auto">
            <a:xfrm>
              <a:off x="2472" y="2659"/>
              <a:ext cx="1270" cy="2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52" name="Oval 114"/>
            <p:cNvSpPr>
              <a:spLocks noChangeArrowheads="1"/>
            </p:cNvSpPr>
            <p:nvPr/>
          </p:nvSpPr>
          <p:spPr bwMode="auto">
            <a:xfrm>
              <a:off x="4105" y="2750"/>
              <a:ext cx="453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53" name="Oval 115"/>
            <p:cNvSpPr>
              <a:spLocks noChangeArrowheads="1"/>
            </p:cNvSpPr>
            <p:nvPr/>
          </p:nvSpPr>
          <p:spPr bwMode="auto">
            <a:xfrm>
              <a:off x="1701" y="2750"/>
              <a:ext cx="453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54" name="Line 116"/>
            <p:cNvSpPr>
              <a:spLocks noChangeShapeType="1"/>
            </p:cNvSpPr>
            <p:nvPr/>
          </p:nvSpPr>
          <p:spPr bwMode="auto">
            <a:xfrm>
              <a:off x="2018" y="2795"/>
              <a:ext cx="222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46902" name="Text Box 118"/>
          <p:cNvSpPr txBox="1">
            <a:spLocks noChangeArrowheads="1"/>
          </p:cNvSpPr>
          <p:nvPr/>
        </p:nvSpPr>
        <p:spPr bwMode="auto">
          <a:xfrm>
            <a:off x="3779838" y="1677988"/>
            <a:ext cx="2263775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>
                <a:latin typeface="Comic Sans MS" pitchFamily="66" charset="0"/>
              </a:rPr>
              <a:t>Surface Full Well</a:t>
            </a:r>
          </a:p>
        </p:txBody>
      </p:sp>
      <p:sp>
        <p:nvSpPr>
          <p:cNvPr id="246903" name="Text Box 119"/>
          <p:cNvSpPr txBox="1">
            <a:spLocks noChangeArrowheads="1"/>
          </p:cNvSpPr>
          <p:nvPr/>
        </p:nvSpPr>
        <p:spPr bwMode="auto">
          <a:xfrm>
            <a:off x="3708400" y="1677988"/>
            <a:ext cx="2338388" cy="3968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>
                <a:latin typeface="Comic Sans MS" pitchFamily="66" charset="0"/>
              </a:rPr>
              <a:t>Blooming Full Well</a:t>
            </a:r>
          </a:p>
        </p:txBody>
      </p:sp>
      <p:sp>
        <p:nvSpPr>
          <p:cNvPr id="111648" name="Rectangle 3"/>
          <p:cNvSpPr>
            <a:spLocks/>
          </p:cNvSpPr>
          <p:nvPr/>
        </p:nvSpPr>
        <p:spPr bwMode="auto">
          <a:xfrm>
            <a:off x="61913" y="5884863"/>
            <a:ext cx="835183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dirty="0">
                <a:latin typeface="Comic Sans MS" pitchFamily="66" charset="0"/>
              </a:rPr>
              <a:t>Blooming full well is reached at approximately 150ke</a:t>
            </a:r>
            <a:r>
              <a:rPr lang="en-US" baseline="30000" dirty="0">
                <a:latin typeface="Comic Sans MS" pitchFamily="66" charset="0"/>
              </a:rPr>
              <a:t>-</a:t>
            </a:r>
            <a:r>
              <a:rPr lang="en-US" dirty="0">
                <a:latin typeface="Comic Sans MS" pitchFamily="66" charset="0"/>
              </a:rPr>
              <a:t> for a 15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>
                <a:latin typeface="Comic Sans MS" pitchFamily="66" charset="0"/>
              </a:rPr>
              <a:t>m pixel CCD.</a:t>
            </a:r>
            <a:br>
              <a:rPr lang="en-US" dirty="0">
                <a:latin typeface="Comic Sans MS" pitchFamily="66" charset="0"/>
              </a:rPr>
            </a:br>
            <a:r>
              <a:rPr lang="en-US" dirty="0">
                <a:latin typeface="Comic Sans MS" pitchFamily="66" charset="0"/>
              </a:rPr>
              <a:t>Blooming does NOT conserve charge.</a:t>
            </a:r>
          </a:p>
        </p:txBody>
      </p:sp>
      <p:sp>
        <p:nvSpPr>
          <p:cNvPr id="111649" name="Rectangle 3"/>
          <p:cNvSpPr>
            <a:spLocks/>
          </p:cNvSpPr>
          <p:nvPr/>
        </p:nvSpPr>
        <p:spPr bwMode="auto">
          <a:xfrm>
            <a:off x="71406" y="4852988"/>
            <a:ext cx="3241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1600" dirty="0">
                <a:latin typeface="Comic Sans MS" pitchFamily="66" charset="0"/>
              </a:rPr>
              <a:t>Potential wells under pixels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24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24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94" grpId="0" animBg="1"/>
      <p:bldP spid="246895" grpId="0" animBg="1"/>
      <p:bldP spid="246896" grpId="0" animBg="1"/>
      <p:bldP spid="246902" grpId="0" animBg="1"/>
      <p:bldP spid="2469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/>
          </p:cNvSpPr>
          <p:nvPr/>
        </p:nvSpPr>
        <p:spPr bwMode="auto">
          <a:xfrm>
            <a:off x="1979611" y="-71462"/>
            <a:ext cx="552134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Blooming full well in an astronomical image </a:t>
            </a:r>
          </a:p>
        </p:txBody>
      </p:sp>
      <p:pic>
        <p:nvPicPr>
          <p:cNvPr id="113667" name="Picture 36" descr="M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593725"/>
            <a:ext cx="604837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Text Box 37"/>
          <p:cNvSpPr txBox="1">
            <a:spLocks noChangeArrowheads="1"/>
          </p:cNvSpPr>
          <p:nvPr/>
        </p:nvSpPr>
        <p:spPr bwMode="auto">
          <a:xfrm>
            <a:off x="1412875" y="6538913"/>
            <a:ext cx="21467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dirty="0" smtClean="0">
                <a:latin typeface="Comic Sans MS" pitchFamily="66" charset="0"/>
              </a:rPr>
              <a:t>M42   </a:t>
            </a:r>
            <a:r>
              <a:rPr lang="es-ES" sz="1600" dirty="0" err="1" smtClean="0">
                <a:latin typeface="Comic Sans MS" pitchFamily="66" charset="0"/>
              </a:rPr>
              <a:t>Nik</a:t>
            </a:r>
            <a:r>
              <a:rPr lang="es-ES" sz="1600" dirty="0" smtClean="0">
                <a:latin typeface="Comic Sans MS" pitchFamily="66" charset="0"/>
              </a:rPr>
              <a:t> </a:t>
            </a:r>
            <a:r>
              <a:rPr lang="es-ES" sz="1600" dirty="0" err="1">
                <a:latin typeface="Comic Sans MS" pitchFamily="66" charset="0"/>
              </a:rPr>
              <a:t>Szymanek</a:t>
            </a:r>
            <a:endParaRPr lang="es-ES" sz="16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3"/>
          <p:cNvSpPr>
            <a:spLocks/>
          </p:cNvSpPr>
          <p:nvPr/>
        </p:nvSpPr>
        <p:spPr bwMode="auto">
          <a:xfrm>
            <a:off x="1714480" y="0"/>
            <a:ext cx="5815029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Another bloomed image</a:t>
            </a:r>
            <a:r>
              <a:rPr lang="en-US" sz="2400" dirty="0">
                <a:latin typeface="Comic Sans MS" pitchFamily="66" charset="0"/>
              </a:rPr>
              <a:t/>
            </a:r>
            <a:br>
              <a:rPr lang="en-US" sz="2400" dirty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NASA </a:t>
            </a:r>
            <a:r>
              <a:rPr lang="en-US" dirty="0">
                <a:latin typeface="Comic Sans MS" pitchFamily="66" charset="0"/>
              </a:rPr>
              <a:t>New Horizons mission</a:t>
            </a:r>
            <a:r>
              <a:rPr lang="en-US" sz="2400" dirty="0">
                <a:latin typeface="Comic Sans MS" pitchFamily="66" charset="0"/>
              </a:rPr>
              <a:t> </a:t>
            </a:r>
          </a:p>
        </p:txBody>
      </p:sp>
      <p:sp>
        <p:nvSpPr>
          <p:cNvPr id="116739" name="Text Box 5"/>
          <p:cNvSpPr txBox="1">
            <a:spLocks noChangeArrowheads="1"/>
          </p:cNvSpPr>
          <p:nvPr/>
        </p:nvSpPr>
        <p:spPr bwMode="auto">
          <a:xfrm>
            <a:off x="2571736" y="5572140"/>
            <a:ext cx="40211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dirty="0" err="1" smtClean="0">
                <a:latin typeface="Comic Sans MS" pitchFamily="66" charset="0"/>
              </a:rPr>
              <a:t>This</a:t>
            </a:r>
            <a:r>
              <a:rPr lang="es-ES" dirty="0" smtClean="0">
                <a:latin typeface="Comic Sans MS" pitchFamily="66" charset="0"/>
              </a:rPr>
              <a:t> time </a:t>
            </a:r>
            <a:r>
              <a:rPr lang="es-ES" dirty="0" err="1" smtClean="0">
                <a:latin typeface="Comic Sans MS" pitchFamily="66" charset="0"/>
              </a:rPr>
              <a:t>the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blooming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is</a:t>
            </a:r>
            <a:r>
              <a:rPr lang="es-ES" dirty="0" smtClean="0">
                <a:latin typeface="Comic Sans MS" pitchFamily="66" charset="0"/>
              </a:rPr>
              <a:t> in </a:t>
            </a:r>
            <a:r>
              <a:rPr lang="es-ES" dirty="0" err="1" smtClean="0">
                <a:latin typeface="Comic Sans MS" pitchFamily="66" charset="0"/>
              </a:rPr>
              <a:t>the</a:t>
            </a:r>
            <a:r>
              <a:rPr lang="es-ES" dirty="0" smtClean="0">
                <a:latin typeface="Comic Sans MS" pitchFamily="66" charset="0"/>
              </a:rPr>
              <a:t> serial </a:t>
            </a:r>
            <a:r>
              <a:rPr lang="es-ES" dirty="0" err="1" smtClean="0">
                <a:latin typeface="Comic Sans MS" pitchFamily="66" charset="0"/>
              </a:rPr>
              <a:t>register</a:t>
            </a:r>
            <a:endParaRPr lang="es-ES" dirty="0">
              <a:latin typeface="Comic Sans MS" pitchFamily="66" charset="0"/>
            </a:endParaRPr>
          </a:p>
        </p:txBody>
      </p:sp>
      <p:pic>
        <p:nvPicPr>
          <p:cNvPr id="116740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857250"/>
            <a:ext cx="4443412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20" descr="CCDpack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1773238"/>
            <a:ext cx="13335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Text Box 21"/>
          <p:cNvSpPr txBox="1">
            <a:spLocks noChangeArrowheads="1"/>
          </p:cNvSpPr>
          <p:nvPr/>
        </p:nvSpPr>
        <p:spPr bwMode="auto">
          <a:xfrm>
            <a:off x="7019925" y="2852738"/>
            <a:ext cx="15827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1400"/>
              <a:t>E2V CCD47-20</a:t>
            </a:r>
          </a:p>
          <a:p>
            <a:pPr algn="l"/>
            <a:r>
              <a:rPr lang="es-ES" sz="1400"/>
              <a:t>FT CCD</a:t>
            </a:r>
          </a:p>
        </p:txBody>
      </p:sp>
      <p:sp>
        <p:nvSpPr>
          <p:cNvPr id="116743" name="Text Box 22"/>
          <p:cNvSpPr txBox="1">
            <a:spLocks noChangeArrowheads="1"/>
          </p:cNvSpPr>
          <p:nvPr/>
        </p:nvSpPr>
        <p:spPr bwMode="auto">
          <a:xfrm>
            <a:off x="3130550" y="5284788"/>
            <a:ext cx="3529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1400"/>
              <a:t>NASA New Horizons Pluto probe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8" descr="marsBloom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14537"/>
            <a:ext cx="91440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3"/>
          <p:cNvSpPr>
            <a:spLocks/>
          </p:cNvSpPr>
          <p:nvPr/>
        </p:nvSpPr>
        <p:spPr bwMode="auto">
          <a:xfrm>
            <a:off x="2928926" y="500042"/>
            <a:ext cx="45370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400" dirty="0">
                <a:latin typeface="Comic Sans MS" pitchFamily="66" charset="0"/>
              </a:rPr>
              <a:t>Image exhibiting blooming.</a:t>
            </a:r>
            <a:br>
              <a:rPr lang="en-US" sz="2400" dirty="0">
                <a:latin typeface="Comic Sans MS" pitchFamily="66" charset="0"/>
              </a:rPr>
            </a:br>
            <a:r>
              <a:rPr lang="en-US" sz="2400" dirty="0">
                <a:latin typeface="Comic Sans MS" pitchFamily="66" charset="0"/>
              </a:rPr>
              <a:t> </a:t>
            </a:r>
            <a:r>
              <a:rPr lang="en-US" dirty="0">
                <a:latin typeface="Comic Sans MS" pitchFamily="66" charset="0"/>
              </a:rPr>
              <a:t>NASA/JPL  Mars Exploration  Rover </a:t>
            </a:r>
            <a:r>
              <a:rPr lang="en-US" sz="2400" dirty="0">
                <a:latin typeface="Comic Sans MS" pitchFamily="66" charset="0"/>
              </a:rPr>
              <a:t> 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85750" y="571499"/>
            <a:ext cx="5149850" cy="6051551"/>
            <a:chOff x="180" y="-291"/>
            <a:chExt cx="3244" cy="3812"/>
          </a:xfrm>
        </p:grpSpPr>
        <p:sp>
          <p:nvSpPr>
            <p:cNvPr id="117767" name="Rectangle 11"/>
            <p:cNvSpPr>
              <a:spLocks noChangeArrowheads="1"/>
            </p:cNvSpPr>
            <p:nvPr/>
          </p:nvSpPr>
          <p:spPr bwMode="auto">
            <a:xfrm>
              <a:off x="180" y="-291"/>
              <a:ext cx="1452" cy="272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pic>
          <p:nvPicPr>
            <p:cNvPr id="117768" name="Picture 9" descr="marsBloomingZOO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" y="-201"/>
              <a:ext cx="1359" cy="2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9" name="Rectangle 10"/>
            <p:cNvSpPr>
              <a:spLocks noChangeArrowheads="1"/>
            </p:cNvSpPr>
            <p:nvPr/>
          </p:nvSpPr>
          <p:spPr bwMode="auto">
            <a:xfrm>
              <a:off x="2744" y="2523"/>
              <a:ext cx="680" cy="99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770" name="Line 12"/>
            <p:cNvSpPr>
              <a:spLocks noChangeShapeType="1"/>
            </p:cNvSpPr>
            <p:nvPr/>
          </p:nvSpPr>
          <p:spPr bwMode="auto">
            <a:xfrm>
              <a:off x="1610" y="1933"/>
              <a:ext cx="1134" cy="59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69327" name="Text Box 15"/>
          <p:cNvSpPr txBox="1">
            <a:spLocks noChangeArrowheads="1"/>
          </p:cNvSpPr>
          <p:nvPr/>
        </p:nvSpPr>
        <p:spPr bwMode="auto">
          <a:xfrm>
            <a:off x="539750" y="5175250"/>
            <a:ext cx="1662113" cy="3667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Surface full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/>
          </p:cNvSpPr>
          <p:nvPr/>
        </p:nvSpPr>
        <p:spPr bwMode="auto">
          <a:xfrm>
            <a:off x="3714744" y="214290"/>
            <a:ext cx="4819654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400" dirty="0">
                <a:latin typeface="Comic Sans MS" pitchFamily="66" charset="0"/>
              </a:rPr>
              <a:t>Another  image from Mars!</a:t>
            </a:r>
            <a:br>
              <a:rPr lang="en-US" sz="2400" dirty="0">
                <a:latin typeface="Comic Sans MS" pitchFamily="66" charset="0"/>
              </a:rPr>
            </a:br>
            <a:r>
              <a:rPr lang="en-US" sz="2400" dirty="0">
                <a:latin typeface="Comic Sans MS" pitchFamily="66" charset="0"/>
              </a:rPr>
              <a:t> </a:t>
            </a:r>
            <a:r>
              <a:rPr lang="en-US" dirty="0" smtClean="0">
                <a:latin typeface="Comic Sans MS" pitchFamily="66" charset="0"/>
              </a:rPr>
              <a:t>NASA/JPL  </a:t>
            </a:r>
            <a:r>
              <a:rPr lang="en-US" dirty="0">
                <a:latin typeface="Comic Sans MS" pitchFamily="66" charset="0"/>
              </a:rPr>
              <a:t>Mars Exploration  Rover </a:t>
            </a:r>
            <a:r>
              <a:rPr lang="en-US" sz="2400" dirty="0">
                <a:latin typeface="Comic Sans MS" pitchFamily="66" charset="0"/>
              </a:rPr>
              <a:t> </a:t>
            </a:r>
          </a:p>
        </p:txBody>
      </p:sp>
      <p:pic>
        <p:nvPicPr>
          <p:cNvPr id="118787" name="Picture 9" descr="mars-merb-heatshield-1-desk-1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125538"/>
            <a:ext cx="7200900" cy="540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10" descr="panc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054100"/>
            <a:ext cx="302736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Text Box 11"/>
          <p:cNvSpPr txBox="1">
            <a:spLocks noChangeArrowheads="1"/>
          </p:cNvSpPr>
          <p:nvPr/>
        </p:nvSpPr>
        <p:spPr bwMode="auto">
          <a:xfrm>
            <a:off x="214282" y="714356"/>
            <a:ext cx="32608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 dirty="0" err="1">
                <a:latin typeface="Comic Sans MS" pitchFamily="66" charset="0"/>
              </a:rPr>
              <a:t>Dalsa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 smtClean="0">
                <a:latin typeface="Comic Sans MS" pitchFamily="66" charset="0"/>
              </a:rPr>
              <a:t>custom</a:t>
            </a:r>
            <a:r>
              <a:rPr lang="es-ES" sz="1400" dirty="0" smtClean="0">
                <a:latin typeface="Comic Sans MS" pitchFamily="66" charset="0"/>
              </a:rPr>
              <a:t> “</a:t>
            </a:r>
            <a:r>
              <a:rPr lang="es-ES" sz="1400" dirty="0" err="1" smtClean="0">
                <a:latin typeface="Comic Sans MS" pitchFamily="66" charset="0"/>
              </a:rPr>
              <a:t>Frame</a:t>
            </a:r>
            <a:r>
              <a:rPr lang="es-ES" sz="1400" dirty="0" smtClean="0">
                <a:latin typeface="Comic Sans MS" pitchFamily="66" charset="0"/>
              </a:rPr>
              <a:t> Transfer”  </a:t>
            </a:r>
            <a:r>
              <a:rPr lang="es-ES" sz="1400" dirty="0">
                <a:latin typeface="Comic Sans MS" pitchFamily="66" charset="0"/>
              </a:rPr>
              <a:t>CCD</a:t>
            </a:r>
          </a:p>
        </p:txBody>
      </p:sp>
      <p:sp>
        <p:nvSpPr>
          <p:cNvPr id="118790" name="Rectangle 12"/>
          <p:cNvSpPr>
            <a:spLocks noChangeArrowheads="1"/>
          </p:cNvSpPr>
          <p:nvPr/>
        </p:nvSpPr>
        <p:spPr bwMode="auto">
          <a:xfrm>
            <a:off x="3348038" y="1052513"/>
            <a:ext cx="144462" cy="5545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8791" name="Text Box 13"/>
          <p:cNvSpPr txBox="1">
            <a:spLocks noChangeArrowheads="1"/>
          </p:cNvSpPr>
          <p:nvPr/>
        </p:nvSpPr>
        <p:spPr bwMode="auto">
          <a:xfrm>
            <a:off x="4427538" y="2492375"/>
            <a:ext cx="18478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Blooming full well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3"/>
          <p:cNvSpPr>
            <a:spLocks/>
          </p:cNvSpPr>
          <p:nvPr/>
        </p:nvSpPr>
        <p:spPr bwMode="auto">
          <a:xfrm>
            <a:off x="3000364" y="142852"/>
            <a:ext cx="421484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dirty="0" smtClean="0">
                <a:latin typeface="Comic Sans MS" pitchFamily="66" charset="0"/>
              </a:rPr>
              <a:t>Dark </a:t>
            </a:r>
            <a:r>
              <a:rPr lang="en-US" sz="2800" dirty="0">
                <a:latin typeface="Comic Sans MS" pitchFamily="66" charset="0"/>
              </a:rPr>
              <a:t>Current</a:t>
            </a:r>
          </a:p>
        </p:txBody>
      </p:sp>
      <p:sp>
        <p:nvSpPr>
          <p:cNvPr id="119811" name="Line 38"/>
          <p:cNvSpPr>
            <a:spLocks noChangeShapeType="1"/>
          </p:cNvSpPr>
          <p:nvPr/>
        </p:nvSpPr>
        <p:spPr bwMode="auto">
          <a:xfrm>
            <a:off x="2411413" y="3987800"/>
            <a:ext cx="4392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9812" name="Line 39"/>
          <p:cNvSpPr>
            <a:spLocks noChangeShapeType="1"/>
          </p:cNvSpPr>
          <p:nvPr/>
        </p:nvSpPr>
        <p:spPr bwMode="auto">
          <a:xfrm rot="-5400000">
            <a:off x="1685925" y="3246438"/>
            <a:ext cx="14763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9813" name="Freeform 40"/>
          <p:cNvSpPr>
            <a:spLocks/>
          </p:cNvSpPr>
          <p:nvPr/>
        </p:nvSpPr>
        <p:spPr bwMode="auto">
          <a:xfrm>
            <a:off x="2459038" y="2513013"/>
            <a:ext cx="1655762" cy="1489075"/>
          </a:xfrm>
          <a:custGeom>
            <a:avLst/>
            <a:gdLst>
              <a:gd name="T0" fmla="*/ 0 w 1043"/>
              <a:gd name="T1" fmla="*/ 2147483647 h 938"/>
              <a:gd name="T2" fmla="*/ 798888321 w 1043"/>
              <a:gd name="T3" fmla="*/ 75604693 h 938"/>
              <a:gd name="T4" fmla="*/ 1713705724 w 1043"/>
              <a:gd name="T5" fmla="*/ 1791832215 h 938"/>
              <a:gd name="T6" fmla="*/ 2147483647 w 1043"/>
              <a:gd name="T7" fmla="*/ 2147483647 h 938"/>
              <a:gd name="T8" fmla="*/ 0 60000 65536"/>
              <a:gd name="T9" fmla="*/ 0 60000 65536"/>
              <a:gd name="T10" fmla="*/ 0 60000 65536"/>
              <a:gd name="T11" fmla="*/ 0 60000 65536"/>
              <a:gd name="T12" fmla="*/ 0 w 1043"/>
              <a:gd name="T13" fmla="*/ 0 h 938"/>
              <a:gd name="T14" fmla="*/ 1043 w 1043"/>
              <a:gd name="T15" fmla="*/ 938 h 93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43" h="938">
                <a:moveTo>
                  <a:pt x="0" y="892"/>
                </a:moveTo>
                <a:cubicBezTo>
                  <a:pt x="102" y="476"/>
                  <a:pt x="204" y="60"/>
                  <a:pt x="317" y="30"/>
                </a:cubicBezTo>
                <a:cubicBezTo>
                  <a:pt x="430" y="0"/>
                  <a:pt x="559" y="560"/>
                  <a:pt x="680" y="711"/>
                </a:cubicBezTo>
                <a:cubicBezTo>
                  <a:pt x="801" y="862"/>
                  <a:pt x="922" y="900"/>
                  <a:pt x="1043" y="938"/>
                </a:cubicBezTo>
              </a:path>
            </a:pathLst>
          </a:custGeom>
          <a:noFill/>
          <a:ln w="28575" cmpd="sng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9814" name="Freeform 41"/>
          <p:cNvSpPr>
            <a:spLocks/>
          </p:cNvSpPr>
          <p:nvPr/>
        </p:nvSpPr>
        <p:spPr bwMode="auto">
          <a:xfrm>
            <a:off x="2484438" y="3195638"/>
            <a:ext cx="2879725" cy="757237"/>
          </a:xfrm>
          <a:custGeom>
            <a:avLst/>
            <a:gdLst>
              <a:gd name="T0" fmla="*/ 0 w 1814"/>
              <a:gd name="T1" fmla="*/ 814499808 h 704"/>
              <a:gd name="T2" fmla="*/ 1484372822 w 1814"/>
              <a:gd name="T3" fmla="*/ 26609781 h 704"/>
              <a:gd name="T4" fmla="*/ 2147483647 w 1814"/>
              <a:gd name="T5" fmla="*/ 657153758 h 704"/>
              <a:gd name="T6" fmla="*/ 2147483647 w 1814"/>
              <a:gd name="T7" fmla="*/ 814499808 h 704"/>
              <a:gd name="T8" fmla="*/ 0 60000 65536"/>
              <a:gd name="T9" fmla="*/ 0 60000 65536"/>
              <a:gd name="T10" fmla="*/ 0 60000 65536"/>
              <a:gd name="T11" fmla="*/ 0 60000 65536"/>
              <a:gd name="T12" fmla="*/ 0 w 1814"/>
              <a:gd name="T13" fmla="*/ 0 h 704"/>
              <a:gd name="T14" fmla="*/ 1814 w 1814"/>
              <a:gd name="T15" fmla="*/ 704 h 7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14" h="704">
                <a:moveTo>
                  <a:pt x="0" y="704"/>
                </a:moveTo>
                <a:cubicBezTo>
                  <a:pt x="185" y="375"/>
                  <a:pt x="370" y="46"/>
                  <a:pt x="589" y="23"/>
                </a:cubicBezTo>
                <a:cubicBezTo>
                  <a:pt x="808" y="0"/>
                  <a:pt x="1111" y="455"/>
                  <a:pt x="1315" y="568"/>
                </a:cubicBezTo>
                <a:cubicBezTo>
                  <a:pt x="1519" y="681"/>
                  <a:pt x="1666" y="692"/>
                  <a:pt x="1814" y="704"/>
                </a:cubicBezTo>
              </a:path>
            </a:pathLst>
          </a:custGeom>
          <a:noFill/>
          <a:ln w="28575" cmpd="sng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9815" name="Freeform 42"/>
          <p:cNvSpPr>
            <a:spLocks/>
          </p:cNvSpPr>
          <p:nvPr/>
        </p:nvSpPr>
        <p:spPr bwMode="auto">
          <a:xfrm>
            <a:off x="2555875" y="3541713"/>
            <a:ext cx="3671888" cy="446087"/>
          </a:xfrm>
          <a:custGeom>
            <a:avLst/>
            <a:gdLst>
              <a:gd name="T0" fmla="*/ 0 w 2313"/>
              <a:gd name="T1" fmla="*/ 708162210 h 281"/>
              <a:gd name="T2" fmla="*/ 1713706554 w 2313"/>
              <a:gd name="T3" fmla="*/ 20161225 h 281"/>
              <a:gd name="T4" fmla="*/ 2147483647 w 2313"/>
              <a:gd name="T5" fmla="*/ 592235202 h 281"/>
              <a:gd name="T6" fmla="*/ 2147483647 w 2313"/>
              <a:gd name="T7" fmla="*/ 708162210 h 281"/>
              <a:gd name="T8" fmla="*/ 0 60000 65536"/>
              <a:gd name="T9" fmla="*/ 0 60000 65536"/>
              <a:gd name="T10" fmla="*/ 0 60000 65536"/>
              <a:gd name="T11" fmla="*/ 0 60000 65536"/>
              <a:gd name="T12" fmla="*/ 0 w 2313"/>
              <a:gd name="T13" fmla="*/ 0 h 281"/>
              <a:gd name="T14" fmla="*/ 2313 w 2313"/>
              <a:gd name="T15" fmla="*/ 281 h 2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13" h="281">
                <a:moveTo>
                  <a:pt x="0" y="281"/>
                </a:moveTo>
                <a:cubicBezTo>
                  <a:pt x="181" y="148"/>
                  <a:pt x="363" y="16"/>
                  <a:pt x="680" y="8"/>
                </a:cubicBezTo>
                <a:cubicBezTo>
                  <a:pt x="997" y="0"/>
                  <a:pt x="1633" y="190"/>
                  <a:pt x="1905" y="235"/>
                </a:cubicBezTo>
                <a:cubicBezTo>
                  <a:pt x="2177" y="280"/>
                  <a:pt x="2245" y="280"/>
                  <a:pt x="2313" y="281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9816" name="Text Box 44"/>
          <p:cNvSpPr txBox="1">
            <a:spLocks noChangeArrowheads="1"/>
          </p:cNvSpPr>
          <p:nvPr/>
        </p:nvSpPr>
        <p:spPr bwMode="auto">
          <a:xfrm>
            <a:off x="4427538" y="2046288"/>
            <a:ext cx="2501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Bandgap energy 1.1eV</a:t>
            </a:r>
          </a:p>
        </p:txBody>
      </p:sp>
      <p:sp>
        <p:nvSpPr>
          <p:cNvPr id="119817" name="AutoShape 45"/>
          <p:cNvSpPr>
            <a:spLocks noChangeArrowheads="1"/>
          </p:cNvSpPr>
          <p:nvPr/>
        </p:nvSpPr>
        <p:spPr bwMode="auto">
          <a:xfrm>
            <a:off x="5292725" y="3852863"/>
            <a:ext cx="863600" cy="144462"/>
          </a:xfrm>
          <a:prstGeom prst="rtTriangl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9818" name="Line 43"/>
          <p:cNvSpPr>
            <a:spLocks noChangeShapeType="1"/>
          </p:cNvSpPr>
          <p:nvPr/>
        </p:nvSpPr>
        <p:spPr bwMode="auto">
          <a:xfrm flipV="1">
            <a:off x="5292725" y="2546350"/>
            <a:ext cx="0" cy="1441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9819" name="Line 46"/>
          <p:cNvSpPr>
            <a:spLocks noChangeShapeType="1"/>
          </p:cNvSpPr>
          <p:nvPr/>
        </p:nvSpPr>
        <p:spPr bwMode="auto">
          <a:xfrm flipV="1">
            <a:off x="5508625" y="3195638"/>
            <a:ext cx="647700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9820" name="Text Box 47"/>
          <p:cNvSpPr txBox="1">
            <a:spLocks noChangeArrowheads="1"/>
          </p:cNvSpPr>
          <p:nvPr/>
        </p:nvSpPr>
        <p:spPr bwMode="auto">
          <a:xfrm>
            <a:off x="5795963" y="2493963"/>
            <a:ext cx="32159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 dirty="0" err="1">
                <a:latin typeface="Comic Sans MS" pitchFamily="66" charset="0"/>
              </a:rPr>
              <a:t>These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electrons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have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enough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energy</a:t>
            </a:r>
            <a:endParaRPr lang="es-ES" sz="1400" dirty="0">
              <a:latin typeface="Comic Sans MS" pitchFamily="66" charset="0"/>
            </a:endParaRPr>
          </a:p>
          <a:p>
            <a:pPr algn="l"/>
            <a:r>
              <a:rPr lang="es-ES" sz="1400" dirty="0" err="1">
                <a:latin typeface="Comic Sans MS" pitchFamily="66" charset="0"/>
              </a:rPr>
              <a:t>to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jump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from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valence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to</a:t>
            </a:r>
            <a:r>
              <a:rPr lang="es-ES" sz="1400" dirty="0">
                <a:latin typeface="Comic Sans MS" pitchFamily="66" charset="0"/>
              </a:rPr>
              <a:t> </a:t>
            </a:r>
            <a:r>
              <a:rPr lang="es-ES" sz="1400" dirty="0" err="1">
                <a:latin typeface="Comic Sans MS" pitchFamily="66" charset="0"/>
              </a:rPr>
              <a:t>conduction</a:t>
            </a:r>
            <a:endParaRPr lang="es-ES" sz="1400" dirty="0">
              <a:latin typeface="Comic Sans MS" pitchFamily="66" charset="0"/>
            </a:endParaRPr>
          </a:p>
          <a:p>
            <a:pPr algn="l"/>
            <a:r>
              <a:rPr lang="es-ES" sz="1400" dirty="0">
                <a:latin typeface="Comic Sans MS" pitchFamily="66" charset="0"/>
              </a:rPr>
              <a:t> band</a:t>
            </a:r>
          </a:p>
        </p:txBody>
      </p:sp>
      <p:sp>
        <p:nvSpPr>
          <p:cNvPr id="119821" name="Rectangle 48"/>
          <p:cNvSpPr>
            <a:spLocks noChangeArrowheads="1"/>
          </p:cNvSpPr>
          <p:nvPr/>
        </p:nvSpPr>
        <p:spPr bwMode="auto">
          <a:xfrm>
            <a:off x="6804025" y="3773488"/>
            <a:ext cx="1323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/>
              <a:t>Electron energy</a:t>
            </a:r>
          </a:p>
        </p:txBody>
      </p:sp>
      <p:sp>
        <p:nvSpPr>
          <p:cNvPr id="119822" name="Rectangle 49"/>
          <p:cNvSpPr>
            <a:spLocks noChangeArrowheads="1"/>
          </p:cNvSpPr>
          <p:nvPr/>
        </p:nvSpPr>
        <p:spPr bwMode="auto">
          <a:xfrm>
            <a:off x="1908175" y="2170113"/>
            <a:ext cx="1082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probability</a:t>
            </a:r>
          </a:p>
        </p:txBody>
      </p:sp>
      <p:sp>
        <p:nvSpPr>
          <p:cNvPr id="119823" name="Rectangle 50"/>
          <p:cNvSpPr>
            <a:spLocks noChangeArrowheads="1"/>
          </p:cNvSpPr>
          <p:nvPr/>
        </p:nvSpPr>
        <p:spPr bwMode="auto">
          <a:xfrm>
            <a:off x="3059113" y="2474913"/>
            <a:ext cx="523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cold</a:t>
            </a:r>
          </a:p>
        </p:txBody>
      </p:sp>
      <p:sp>
        <p:nvSpPr>
          <p:cNvPr id="119824" name="Rectangle 51"/>
          <p:cNvSpPr>
            <a:spLocks noChangeArrowheads="1"/>
          </p:cNvSpPr>
          <p:nvPr/>
        </p:nvSpPr>
        <p:spPr bwMode="auto">
          <a:xfrm>
            <a:off x="3327400" y="2962275"/>
            <a:ext cx="620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warm</a:t>
            </a:r>
          </a:p>
        </p:txBody>
      </p:sp>
      <p:sp>
        <p:nvSpPr>
          <p:cNvPr id="119825" name="Rectangle 52"/>
          <p:cNvSpPr>
            <a:spLocks noChangeArrowheads="1"/>
          </p:cNvSpPr>
          <p:nvPr/>
        </p:nvSpPr>
        <p:spPr bwMode="auto">
          <a:xfrm>
            <a:off x="4427538" y="3438525"/>
            <a:ext cx="80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warmer</a:t>
            </a:r>
          </a:p>
        </p:txBody>
      </p:sp>
      <p:sp>
        <p:nvSpPr>
          <p:cNvPr id="119826" name="Rectangle 3"/>
          <p:cNvSpPr>
            <a:spLocks/>
          </p:cNvSpPr>
          <p:nvPr/>
        </p:nvSpPr>
        <p:spPr bwMode="auto">
          <a:xfrm>
            <a:off x="1285852" y="928670"/>
            <a:ext cx="7273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dirty="0">
                <a:latin typeface="Comic Sans MS" pitchFamily="66" charset="0"/>
              </a:rPr>
              <a:t>Thermal motion of silicon atoms can produce an electron-hole pair indistinguishable from a genuine photo-electron. </a:t>
            </a:r>
          </a:p>
        </p:txBody>
      </p:sp>
      <p:sp>
        <p:nvSpPr>
          <p:cNvPr id="119827" name="Rectangle 3"/>
          <p:cNvSpPr>
            <a:spLocks/>
          </p:cNvSpPr>
          <p:nvPr/>
        </p:nvSpPr>
        <p:spPr bwMode="auto">
          <a:xfrm>
            <a:off x="571472" y="4714884"/>
            <a:ext cx="814393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dirty="0">
                <a:latin typeface="Comic Sans MS" pitchFamily="66" charset="0"/>
              </a:rPr>
              <a:t>At room temperature dark current can saturate a pixel in a few seconds. </a:t>
            </a:r>
          </a:p>
        </p:txBody>
      </p:sp>
      <p:pic>
        <p:nvPicPr>
          <p:cNvPr id="119829" name="Picture 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6213" y="2386013"/>
            <a:ext cx="175577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30" name="Line 58"/>
          <p:cNvSpPr>
            <a:spLocks noChangeShapeType="1"/>
          </p:cNvSpPr>
          <p:nvPr/>
        </p:nvSpPr>
        <p:spPr bwMode="auto">
          <a:xfrm>
            <a:off x="3635375" y="3573463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19831" name="Text Box 59"/>
          <p:cNvSpPr txBox="1">
            <a:spLocks noChangeArrowheads="1"/>
          </p:cNvSpPr>
          <p:nvPr/>
        </p:nvSpPr>
        <p:spPr bwMode="auto">
          <a:xfrm>
            <a:off x="2771775" y="4224338"/>
            <a:ext cx="2940296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0.026eV at room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7" descr="IMOvsNIMO_dark_cur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5350" y="785794"/>
            <a:ext cx="47117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7" name="Oval 20"/>
          <p:cNvSpPr>
            <a:spLocks noChangeArrowheads="1"/>
          </p:cNvSpPr>
          <p:nvPr/>
        </p:nvSpPr>
        <p:spPr bwMode="auto">
          <a:xfrm>
            <a:off x="4356100" y="2730482"/>
            <a:ext cx="1368425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2888" name="Oval 21"/>
          <p:cNvSpPr>
            <a:spLocks noChangeArrowheads="1"/>
          </p:cNvSpPr>
          <p:nvPr/>
        </p:nvSpPr>
        <p:spPr bwMode="auto">
          <a:xfrm>
            <a:off x="2771775" y="1793857"/>
            <a:ext cx="1368425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22889" name="Text Box 22"/>
          <p:cNvSpPr txBox="1">
            <a:spLocks noChangeArrowheads="1"/>
          </p:cNvSpPr>
          <p:nvPr/>
        </p:nvSpPr>
        <p:spPr bwMode="auto">
          <a:xfrm>
            <a:off x="3786182" y="6553200"/>
            <a:ext cx="1427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 dirty="0"/>
              <a:t>E2V </a:t>
            </a:r>
            <a:r>
              <a:rPr lang="es-ES" sz="1400" dirty="0" err="1"/>
              <a:t>technologies</a:t>
            </a:r>
            <a:endParaRPr lang="es-ES" sz="1400" dirty="0"/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1142976" y="0"/>
            <a:ext cx="72739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dirty="0" smtClean="0">
                <a:latin typeface="Comic Sans MS" pitchFamily="66" charset="0"/>
              </a:rPr>
              <a:t>Scientific CCDs need to be cooled to eliminate dark current.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3" name="Rectangle 3"/>
          <p:cNvSpPr>
            <a:spLocks/>
          </p:cNvSpPr>
          <p:nvPr/>
        </p:nvSpPr>
        <p:spPr bwMode="auto">
          <a:xfrm>
            <a:off x="4572000" y="4357694"/>
            <a:ext cx="4071966" cy="857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dirty="0" smtClean="0">
                <a:latin typeface="Comic Sans MS" pitchFamily="66" charset="0"/>
              </a:rPr>
              <a:t>Typical operational temperature</a:t>
            </a:r>
          </a:p>
          <a:p>
            <a:pPr algn="l" eaLnBrk="0" hangingPunct="0"/>
            <a:r>
              <a:rPr lang="en-US" dirty="0" smtClean="0">
                <a:latin typeface="Comic Sans MS" pitchFamily="66" charset="0"/>
              </a:rPr>
              <a:t>is -110</a:t>
            </a:r>
            <a:r>
              <a:rPr lang="en-US" baseline="30000" dirty="0" smtClean="0">
                <a:latin typeface="Comic Sans MS" pitchFamily="66" charset="0"/>
              </a:rPr>
              <a:t>o</a:t>
            </a:r>
            <a:r>
              <a:rPr lang="en-US" dirty="0" smtClean="0">
                <a:latin typeface="Comic Sans MS" pitchFamily="66" charset="0"/>
              </a:rPr>
              <a:t>C where dark current is</a:t>
            </a:r>
          </a:p>
          <a:p>
            <a:pPr algn="l" eaLnBrk="0" hangingPunct="0"/>
            <a:r>
              <a:rPr lang="en-US" dirty="0" smtClean="0">
                <a:latin typeface="Comic Sans MS" pitchFamily="66" charset="0"/>
              </a:rPr>
              <a:t>negligible.</a:t>
            </a:r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Light vertical"/>
          <p:cNvSpPr>
            <a:spLocks noChangeArrowheads="1"/>
          </p:cNvSpPr>
          <p:nvPr/>
        </p:nvSpPr>
        <p:spPr bwMode="auto">
          <a:xfrm rot="5400000">
            <a:off x="3920332" y="4009231"/>
            <a:ext cx="1798638" cy="206375"/>
          </a:xfrm>
          <a:prstGeom prst="rect">
            <a:avLst/>
          </a:prstGeom>
          <a:pattFill prst="ltVert">
            <a:fgClr>
              <a:schemeClr val="tx1"/>
            </a:fgClr>
            <a:bgClr>
              <a:schemeClr val="bg1"/>
            </a:bgClr>
          </a:pattFill>
          <a:ln w="285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1708150" y="3424238"/>
            <a:ext cx="304800" cy="76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19216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7412" name="Rectangle 3"/>
          <p:cNvSpPr>
            <a:spLocks/>
          </p:cNvSpPr>
          <p:nvPr/>
        </p:nvSpPr>
        <p:spPr bwMode="auto">
          <a:xfrm>
            <a:off x="1142976" y="0"/>
            <a:ext cx="685804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Reducing dark current using a  liquid nitrogen cryostat.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7413" name="Freeform 5"/>
          <p:cNvSpPr>
            <a:spLocks/>
          </p:cNvSpPr>
          <p:nvPr/>
        </p:nvSpPr>
        <p:spPr bwMode="auto">
          <a:xfrm>
            <a:off x="2097088" y="3824288"/>
            <a:ext cx="381000" cy="419100"/>
          </a:xfrm>
          <a:custGeom>
            <a:avLst/>
            <a:gdLst>
              <a:gd name="T0" fmla="*/ 0 w 240"/>
              <a:gd name="T1" fmla="*/ 48 h 264"/>
              <a:gd name="T2" fmla="*/ 48 w 240"/>
              <a:gd name="T3" fmla="*/ 240 h 264"/>
              <a:gd name="T4" fmla="*/ 192 w 240"/>
              <a:gd name="T5" fmla="*/ 192 h 264"/>
              <a:gd name="T6" fmla="*/ 240 w 240"/>
              <a:gd name="T7" fmla="*/ 0 h 264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264"/>
              <a:gd name="T14" fmla="*/ 240 w 240"/>
              <a:gd name="T15" fmla="*/ 264 h 2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264">
                <a:moveTo>
                  <a:pt x="0" y="48"/>
                </a:moveTo>
                <a:cubicBezTo>
                  <a:pt x="8" y="132"/>
                  <a:pt x="16" y="216"/>
                  <a:pt x="48" y="240"/>
                </a:cubicBezTo>
                <a:cubicBezTo>
                  <a:pt x="80" y="264"/>
                  <a:pt x="160" y="232"/>
                  <a:pt x="192" y="192"/>
                </a:cubicBezTo>
                <a:cubicBezTo>
                  <a:pt x="224" y="152"/>
                  <a:pt x="232" y="32"/>
                  <a:pt x="240" y="0"/>
                </a:cubicBezTo>
              </a:path>
            </a:pathLst>
          </a:custGeom>
          <a:noFill/>
          <a:ln w="38100" cmpd="sng">
            <a:solidFill>
              <a:srgbClr val="FF99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1693863" y="4724400"/>
            <a:ext cx="304800" cy="762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19216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2020888" y="3319463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2478088" y="3290888"/>
            <a:ext cx="2209800" cy="1600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1563688" y="3095625"/>
            <a:ext cx="3429000" cy="1981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1789113" y="3808413"/>
            <a:ext cx="76200" cy="6096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1868488" y="3748088"/>
            <a:ext cx="228600" cy="762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1881188" y="2986088"/>
            <a:ext cx="457200" cy="152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93833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198278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202723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207168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211613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216058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>
            <a:off x="219868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224313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2287588" y="2941638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0" name="Rectangle 22"/>
          <p:cNvSpPr>
            <a:spLocks noChangeArrowheads="1"/>
          </p:cNvSpPr>
          <p:nvPr/>
        </p:nvSpPr>
        <p:spPr bwMode="auto">
          <a:xfrm>
            <a:off x="5005388" y="3357563"/>
            <a:ext cx="3810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1" name="Rectangle 23"/>
          <p:cNvSpPr>
            <a:spLocks noChangeArrowheads="1"/>
          </p:cNvSpPr>
          <p:nvPr/>
        </p:nvSpPr>
        <p:spPr bwMode="auto">
          <a:xfrm>
            <a:off x="4916488" y="3398838"/>
            <a:ext cx="1524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5360988" y="3119438"/>
            <a:ext cx="304800" cy="609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5672138" y="3379788"/>
            <a:ext cx="3810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8266" name="Rectangle 26"/>
          <p:cNvSpPr>
            <a:spLocks noChangeArrowheads="1"/>
          </p:cNvSpPr>
          <p:nvPr/>
        </p:nvSpPr>
        <p:spPr bwMode="auto">
          <a:xfrm>
            <a:off x="5754688" y="3290888"/>
            <a:ext cx="533400" cy="457200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138267" name="Rectangle 27"/>
          <p:cNvSpPr>
            <a:spLocks noChangeArrowheads="1"/>
          </p:cNvSpPr>
          <p:nvPr/>
        </p:nvSpPr>
        <p:spPr bwMode="auto">
          <a:xfrm>
            <a:off x="3925888" y="4048125"/>
            <a:ext cx="1433512" cy="142875"/>
          </a:xfrm>
          <a:prstGeom prst="rect">
            <a:avLst/>
          </a:prstGeom>
          <a:gradFill rotWithShape="0">
            <a:gsLst>
              <a:gs pos="0">
                <a:schemeClr val="bg2">
                  <a:gamma/>
                  <a:shade val="46275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2516188" y="4281488"/>
            <a:ext cx="2127250" cy="577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>
            <a:off x="3348038" y="4124325"/>
            <a:ext cx="266382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>
            <a:off x="3163888" y="44338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3087688" y="45862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0" name="Oval 32"/>
          <p:cNvSpPr>
            <a:spLocks noChangeArrowheads="1"/>
          </p:cNvSpPr>
          <p:nvPr/>
        </p:nvSpPr>
        <p:spPr bwMode="auto">
          <a:xfrm>
            <a:off x="3240088" y="47386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3392488" y="45862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2" name="Oval 34"/>
          <p:cNvSpPr>
            <a:spLocks noChangeArrowheads="1"/>
          </p:cNvSpPr>
          <p:nvPr/>
        </p:nvSpPr>
        <p:spPr bwMode="auto">
          <a:xfrm>
            <a:off x="3544888" y="43576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3" name="Oval 35"/>
          <p:cNvSpPr>
            <a:spLocks noChangeArrowheads="1"/>
          </p:cNvSpPr>
          <p:nvPr/>
        </p:nvSpPr>
        <p:spPr bwMode="auto">
          <a:xfrm>
            <a:off x="3544888" y="46624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4" name="Oval 36"/>
          <p:cNvSpPr>
            <a:spLocks noChangeArrowheads="1"/>
          </p:cNvSpPr>
          <p:nvPr/>
        </p:nvSpPr>
        <p:spPr bwMode="auto">
          <a:xfrm>
            <a:off x="3697288" y="4586288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5" name="Oval 37"/>
          <p:cNvSpPr>
            <a:spLocks noChangeArrowheads="1"/>
          </p:cNvSpPr>
          <p:nvPr/>
        </p:nvSpPr>
        <p:spPr bwMode="auto">
          <a:xfrm flipH="1">
            <a:off x="3240088" y="4433888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2935288" y="4013200"/>
            <a:ext cx="30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bg1"/>
                </a:solidFill>
              </a:rPr>
              <a:t>.</a:t>
            </a:r>
            <a:endParaRPr lang="en-US" sz="3600">
              <a:solidFill>
                <a:schemeClr val="folHlink"/>
              </a:solidFill>
            </a:endParaRP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3087688" y="4165600"/>
            <a:ext cx="30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bg1"/>
                </a:solidFill>
              </a:rPr>
              <a:t>.</a:t>
            </a:r>
            <a:endParaRPr lang="en-US" sz="3600">
              <a:solidFill>
                <a:schemeClr val="folHlink"/>
              </a:solidFill>
            </a:endParaRP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auto">
          <a:xfrm>
            <a:off x="3240088" y="3916363"/>
            <a:ext cx="30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bg1"/>
                </a:solidFill>
              </a:rPr>
              <a:t>.</a:t>
            </a:r>
            <a:endParaRPr lang="en-US" sz="3600">
              <a:solidFill>
                <a:schemeClr val="folHlink"/>
              </a:solidFill>
            </a:endParaRPr>
          </a:p>
        </p:txBody>
      </p:sp>
      <p:sp>
        <p:nvSpPr>
          <p:cNvPr id="17449" name="Line 41"/>
          <p:cNvSpPr>
            <a:spLocks noChangeShapeType="1"/>
          </p:cNvSpPr>
          <p:nvPr/>
        </p:nvSpPr>
        <p:spPr bwMode="auto">
          <a:xfrm>
            <a:off x="666750" y="3509963"/>
            <a:ext cx="1143000" cy="304800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0" name="Line 42"/>
          <p:cNvSpPr>
            <a:spLocks noChangeShapeType="1"/>
          </p:cNvSpPr>
          <p:nvPr/>
        </p:nvSpPr>
        <p:spPr bwMode="auto">
          <a:xfrm flipV="1">
            <a:off x="666750" y="4384675"/>
            <a:ext cx="1143000" cy="304800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1" name="Line 43"/>
          <p:cNvSpPr>
            <a:spLocks noChangeShapeType="1"/>
          </p:cNvSpPr>
          <p:nvPr/>
        </p:nvSpPr>
        <p:spPr bwMode="auto">
          <a:xfrm flipV="1">
            <a:off x="757238" y="4130675"/>
            <a:ext cx="1066800" cy="0"/>
          </a:xfrm>
          <a:prstGeom prst="line">
            <a:avLst/>
          </a:prstGeom>
          <a:noFill/>
          <a:ln w="9525">
            <a:solidFill>
              <a:srgbClr val="777777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auto">
          <a:xfrm>
            <a:off x="792163" y="2292350"/>
            <a:ext cx="57023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Thermally     Electrical feed-through    Vacuum Space       Pressure vessel            Pump Port</a:t>
            </a:r>
          </a:p>
          <a:p>
            <a:pPr eaLnBrk="0" hangingPunct="0"/>
            <a:r>
              <a:rPr lang="en-US" sz="1200">
                <a:solidFill>
                  <a:schemeClr val="tx1"/>
                </a:solidFill>
              </a:rPr>
              <a:t>Insulating</a:t>
            </a:r>
          </a:p>
          <a:p>
            <a:pPr eaLnBrk="0" hangingPunct="0"/>
            <a:r>
              <a:rPr lang="en-US" sz="1200">
                <a:solidFill>
                  <a:schemeClr val="tx1"/>
                </a:solidFill>
              </a:rPr>
              <a:t>Pillars</a:t>
            </a:r>
          </a:p>
        </p:txBody>
      </p:sp>
      <p:sp>
        <p:nvSpPr>
          <p:cNvPr id="17453" name="Line 45"/>
          <p:cNvSpPr>
            <a:spLocks noChangeShapeType="1"/>
          </p:cNvSpPr>
          <p:nvPr/>
        </p:nvSpPr>
        <p:spPr bwMode="auto">
          <a:xfrm>
            <a:off x="1784350" y="4437063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1355725" y="5794375"/>
            <a:ext cx="969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Focal Plane </a:t>
            </a:r>
          </a:p>
          <a:p>
            <a:pPr eaLnBrk="0" hangingPunct="0"/>
            <a:r>
              <a:rPr lang="en-US" sz="1200">
                <a:solidFill>
                  <a:schemeClr val="tx1"/>
                </a:solidFill>
              </a:rPr>
              <a:t>of Telescope</a:t>
            </a:r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 rot="-5400000">
            <a:off x="-78581" y="3990181"/>
            <a:ext cx="1193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Telescope beam</a:t>
            </a:r>
          </a:p>
        </p:txBody>
      </p:sp>
      <p:sp>
        <p:nvSpPr>
          <p:cNvPr id="17456" name="Text Box 48"/>
          <p:cNvSpPr txBox="1">
            <a:spLocks noChangeArrowheads="1"/>
          </p:cNvSpPr>
          <p:nvPr/>
        </p:nvSpPr>
        <p:spPr bwMode="auto">
          <a:xfrm>
            <a:off x="-36513" y="5416550"/>
            <a:ext cx="8674101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Optical window    CCD            CCD Mounting Block   Thermal coupling       Nitrogen can       Activated charcoal ‘Getter’ to improve vacuuum</a:t>
            </a:r>
          </a:p>
        </p:txBody>
      </p:sp>
      <p:sp>
        <p:nvSpPr>
          <p:cNvPr id="17457" name="Line 49"/>
          <p:cNvSpPr>
            <a:spLocks noChangeShapeType="1"/>
          </p:cNvSpPr>
          <p:nvPr/>
        </p:nvSpPr>
        <p:spPr bwMode="auto">
          <a:xfrm flipH="1">
            <a:off x="2097088" y="2590800"/>
            <a:ext cx="152400" cy="2286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8" name="Line 50"/>
          <p:cNvSpPr>
            <a:spLocks noChangeShapeType="1"/>
          </p:cNvSpPr>
          <p:nvPr/>
        </p:nvSpPr>
        <p:spPr bwMode="auto">
          <a:xfrm flipH="1">
            <a:off x="4535488" y="2514600"/>
            <a:ext cx="381000" cy="533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59" name="Line 51"/>
          <p:cNvSpPr>
            <a:spLocks noChangeShapeType="1"/>
          </p:cNvSpPr>
          <p:nvPr/>
        </p:nvSpPr>
        <p:spPr bwMode="auto">
          <a:xfrm flipH="1">
            <a:off x="6059488" y="2514600"/>
            <a:ext cx="152400" cy="685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0" name="Line 52"/>
          <p:cNvSpPr>
            <a:spLocks noChangeShapeType="1"/>
          </p:cNvSpPr>
          <p:nvPr/>
        </p:nvSpPr>
        <p:spPr bwMode="auto">
          <a:xfrm flipV="1">
            <a:off x="573088" y="4572000"/>
            <a:ext cx="914400" cy="914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1" name="Line 53"/>
          <p:cNvSpPr>
            <a:spLocks noChangeShapeType="1"/>
          </p:cNvSpPr>
          <p:nvPr/>
        </p:nvSpPr>
        <p:spPr bwMode="auto">
          <a:xfrm flipH="1" flipV="1">
            <a:off x="2097088" y="4495800"/>
            <a:ext cx="228600" cy="914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2" name="Line 54"/>
          <p:cNvSpPr>
            <a:spLocks noChangeShapeType="1"/>
          </p:cNvSpPr>
          <p:nvPr/>
        </p:nvSpPr>
        <p:spPr bwMode="auto">
          <a:xfrm flipH="1" flipV="1">
            <a:off x="2325688" y="4267200"/>
            <a:ext cx="1371600" cy="1143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3" name="Line 55"/>
          <p:cNvSpPr>
            <a:spLocks noChangeShapeType="1"/>
          </p:cNvSpPr>
          <p:nvPr/>
        </p:nvSpPr>
        <p:spPr bwMode="auto">
          <a:xfrm flipH="1" flipV="1">
            <a:off x="4687888" y="4905375"/>
            <a:ext cx="304800" cy="5048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4" name="Line 56"/>
          <p:cNvSpPr>
            <a:spLocks noChangeShapeType="1"/>
          </p:cNvSpPr>
          <p:nvPr/>
        </p:nvSpPr>
        <p:spPr bwMode="auto">
          <a:xfrm flipH="1" flipV="1">
            <a:off x="4859338" y="4652963"/>
            <a:ext cx="720725" cy="7921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5" name="Rectangle 57"/>
          <p:cNvSpPr>
            <a:spLocks noChangeArrowheads="1"/>
          </p:cNvSpPr>
          <p:nvPr/>
        </p:nvSpPr>
        <p:spPr bwMode="auto">
          <a:xfrm>
            <a:off x="4716463" y="4419600"/>
            <a:ext cx="152400" cy="381000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6" name="Text Box 58"/>
          <p:cNvSpPr txBox="1">
            <a:spLocks noChangeArrowheads="1"/>
          </p:cNvSpPr>
          <p:nvPr/>
        </p:nvSpPr>
        <p:spPr bwMode="auto">
          <a:xfrm>
            <a:off x="5219700" y="4292600"/>
            <a:ext cx="636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Boil-off</a:t>
            </a:r>
          </a:p>
        </p:txBody>
      </p:sp>
      <p:sp>
        <p:nvSpPr>
          <p:cNvPr id="17467" name="Line 59"/>
          <p:cNvSpPr>
            <a:spLocks noChangeShapeType="1"/>
          </p:cNvSpPr>
          <p:nvPr/>
        </p:nvSpPr>
        <p:spPr bwMode="auto">
          <a:xfrm>
            <a:off x="877888" y="3200400"/>
            <a:ext cx="609600" cy="3333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68" name="Text Box 60"/>
          <p:cNvSpPr txBox="1">
            <a:spLocks noChangeArrowheads="1"/>
          </p:cNvSpPr>
          <p:nvPr/>
        </p:nvSpPr>
        <p:spPr bwMode="auto">
          <a:xfrm>
            <a:off x="115888" y="2978150"/>
            <a:ext cx="8286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>
                <a:solidFill>
                  <a:schemeClr val="tx1"/>
                </a:solidFill>
              </a:rPr>
              <a:t>Face-plate</a:t>
            </a:r>
          </a:p>
        </p:txBody>
      </p:sp>
      <p:sp>
        <p:nvSpPr>
          <p:cNvPr id="17469" name="Text Box 61"/>
          <p:cNvSpPr txBox="1">
            <a:spLocks noChangeArrowheads="1"/>
          </p:cNvSpPr>
          <p:nvPr/>
        </p:nvSpPr>
        <p:spPr bwMode="auto">
          <a:xfrm>
            <a:off x="755650" y="908050"/>
            <a:ext cx="6192838" cy="11906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chemeClr val="tx1"/>
                </a:solidFill>
              </a:rPr>
              <a:t>Liquid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Nitrogen</a:t>
            </a:r>
            <a:r>
              <a:rPr lang="es-ES" b="1" dirty="0">
                <a:solidFill>
                  <a:schemeClr val="tx1"/>
                </a:solidFill>
              </a:rPr>
              <a:t> (LN</a:t>
            </a:r>
            <a:r>
              <a:rPr lang="es-ES" b="1" baseline="-25000" dirty="0">
                <a:solidFill>
                  <a:schemeClr val="tx1"/>
                </a:solidFill>
              </a:rPr>
              <a:t>2</a:t>
            </a:r>
            <a:r>
              <a:rPr lang="es-ES" b="1" dirty="0">
                <a:solidFill>
                  <a:schemeClr val="tx1"/>
                </a:solidFill>
              </a:rPr>
              <a:t>)</a:t>
            </a:r>
          </a:p>
          <a:p>
            <a:r>
              <a:rPr lang="es-ES" dirty="0" err="1">
                <a:solidFill>
                  <a:schemeClr val="tx1"/>
                </a:solidFill>
              </a:rPr>
              <a:t>Latent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heat</a:t>
            </a:r>
            <a:r>
              <a:rPr lang="es-ES" dirty="0">
                <a:solidFill>
                  <a:schemeClr val="tx1"/>
                </a:solidFill>
              </a:rPr>
              <a:t> of </a:t>
            </a:r>
            <a:r>
              <a:rPr lang="es-ES" dirty="0" err="1">
                <a:solidFill>
                  <a:schemeClr val="tx1"/>
                </a:solidFill>
              </a:rPr>
              <a:t>Evaporation</a:t>
            </a:r>
            <a:r>
              <a:rPr lang="es-ES" dirty="0">
                <a:solidFill>
                  <a:schemeClr val="tx1"/>
                </a:solidFill>
              </a:rPr>
              <a:t> =200 </a:t>
            </a:r>
            <a:r>
              <a:rPr lang="es-ES" dirty="0" err="1">
                <a:solidFill>
                  <a:schemeClr val="tx1"/>
                </a:solidFill>
              </a:rPr>
              <a:t>kJ</a:t>
            </a:r>
            <a:r>
              <a:rPr lang="es-ES" dirty="0">
                <a:solidFill>
                  <a:schemeClr val="tx1"/>
                </a:solidFill>
              </a:rPr>
              <a:t> kg</a:t>
            </a:r>
            <a:r>
              <a:rPr lang="es-ES" baseline="30000" dirty="0">
                <a:solidFill>
                  <a:schemeClr val="tx1"/>
                </a:solidFill>
              </a:rPr>
              <a:t>-1</a:t>
            </a:r>
          </a:p>
          <a:p>
            <a:r>
              <a:rPr lang="es-ES" dirty="0" err="1">
                <a:solidFill>
                  <a:schemeClr val="tx1"/>
                </a:solidFill>
              </a:rPr>
              <a:t>Density</a:t>
            </a:r>
            <a:r>
              <a:rPr lang="es-ES" dirty="0">
                <a:solidFill>
                  <a:schemeClr val="tx1"/>
                </a:solidFill>
              </a:rPr>
              <a:t>=0.81 kg Litre</a:t>
            </a:r>
            <a:r>
              <a:rPr lang="es-ES" baseline="30000" dirty="0">
                <a:solidFill>
                  <a:schemeClr val="tx1"/>
                </a:solidFill>
              </a:rPr>
              <a:t>-1</a:t>
            </a:r>
          </a:p>
          <a:p>
            <a:r>
              <a:rPr lang="es-ES" dirty="0" err="1">
                <a:solidFill>
                  <a:schemeClr val="tx1"/>
                </a:solidFill>
              </a:rPr>
              <a:t>Example</a:t>
            </a:r>
            <a:r>
              <a:rPr lang="es-ES" dirty="0">
                <a:solidFill>
                  <a:schemeClr val="tx1"/>
                </a:solidFill>
              </a:rPr>
              <a:t>: 6 litres of LN</a:t>
            </a:r>
            <a:r>
              <a:rPr lang="es-ES" baseline="-25000" dirty="0">
                <a:solidFill>
                  <a:schemeClr val="tx1"/>
                </a:solidFill>
              </a:rPr>
              <a:t>2</a:t>
            </a:r>
            <a:r>
              <a:rPr lang="es-ES" dirty="0">
                <a:solidFill>
                  <a:schemeClr val="tx1"/>
                </a:solidFill>
              </a:rPr>
              <a:t> can </a:t>
            </a:r>
            <a:r>
              <a:rPr lang="es-ES" dirty="0" err="1">
                <a:solidFill>
                  <a:schemeClr val="tx1"/>
                </a:solidFill>
              </a:rPr>
              <a:t>give</a:t>
            </a:r>
            <a:r>
              <a:rPr lang="es-ES" dirty="0">
                <a:solidFill>
                  <a:schemeClr val="tx1"/>
                </a:solidFill>
              </a:rPr>
              <a:t> 11 </a:t>
            </a:r>
            <a:r>
              <a:rPr lang="es-ES" dirty="0" err="1">
                <a:solidFill>
                  <a:schemeClr val="tx1"/>
                </a:solidFill>
              </a:rPr>
              <a:t>Watts</a:t>
            </a:r>
            <a:r>
              <a:rPr lang="es-ES" dirty="0">
                <a:solidFill>
                  <a:schemeClr val="tx1"/>
                </a:solidFill>
              </a:rPr>
              <a:t> of </a:t>
            </a:r>
            <a:r>
              <a:rPr lang="es-ES" dirty="0" err="1">
                <a:solidFill>
                  <a:schemeClr val="tx1"/>
                </a:solidFill>
              </a:rPr>
              <a:t>cooling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dirty="0" err="1">
                <a:solidFill>
                  <a:schemeClr val="tx1"/>
                </a:solidFill>
              </a:rPr>
              <a:t>for</a:t>
            </a:r>
            <a:r>
              <a:rPr lang="es-ES" dirty="0">
                <a:solidFill>
                  <a:schemeClr val="tx1"/>
                </a:solidFill>
              </a:rPr>
              <a:t> 24 </a:t>
            </a:r>
            <a:r>
              <a:rPr lang="es-ES" dirty="0" err="1">
                <a:solidFill>
                  <a:schemeClr val="tx1"/>
                </a:solidFill>
              </a:rPr>
              <a:t>hours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470" name="Rectangle 62"/>
          <p:cNvSpPr>
            <a:spLocks noChangeArrowheads="1"/>
          </p:cNvSpPr>
          <p:nvPr/>
        </p:nvSpPr>
        <p:spPr bwMode="auto">
          <a:xfrm>
            <a:off x="1477963" y="3063875"/>
            <a:ext cx="228600" cy="2057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71" name="Rectangle 63" descr="30%"/>
          <p:cNvSpPr>
            <a:spLocks noChangeArrowheads="1"/>
          </p:cNvSpPr>
          <p:nvPr/>
        </p:nvSpPr>
        <p:spPr bwMode="auto">
          <a:xfrm>
            <a:off x="1477963" y="3644900"/>
            <a:ext cx="152400" cy="914400"/>
          </a:xfrm>
          <a:prstGeom prst="rect">
            <a:avLst/>
          </a:prstGeom>
          <a:pattFill prst="pct30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72" name="Rectangle 64"/>
          <p:cNvSpPr>
            <a:spLocks noChangeArrowheads="1"/>
          </p:cNvSpPr>
          <p:nvPr/>
        </p:nvSpPr>
        <p:spPr bwMode="auto">
          <a:xfrm>
            <a:off x="1627188" y="3716338"/>
            <a:ext cx="76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73" name="Line 65"/>
          <p:cNvSpPr>
            <a:spLocks noChangeShapeType="1"/>
          </p:cNvSpPr>
          <p:nvPr/>
        </p:nvSpPr>
        <p:spPr bwMode="auto">
          <a:xfrm flipV="1">
            <a:off x="1404938" y="4437063"/>
            <a:ext cx="381000" cy="1066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1352550" y="2765425"/>
            <a:ext cx="457200" cy="63817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7475" name="Text Box 67"/>
          <p:cNvSpPr txBox="1">
            <a:spLocks noChangeArrowheads="1"/>
          </p:cNvSpPr>
          <p:nvPr/>
        </p:nvSpPr>
        <p:spPr bwMode="auto">
          <a:xfrm>
            <a:off x="5940425" y="3860800"/>
            <a:ext cx="2746375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tx1"/>
                </a:solidFill>
              </a:rPr>
              <a:t>Specific heat capacity</a:t>
            </a:r>
          </a:p>
          <a:p>
            <a:r>
              <a:rPr lang="es-ES">
                <a:solidFill>
                  <a:schemeClr val="tx1"/>
                </a:solidFill>
              </a:rPr>
              <a:t>of Nitrogen gas= 1kJ kg</a:t>
            </a:r>
            <a:r>
              <a:rPr lang="es-ES" baseline="30000">
                <a:solidFill>
                  <a:schemeClr val="tx1"/>
                </a:solidFill>
              </a:rPr>
              <a:t>-1</a:t>
            </a:r>
            <a:r>
              <a:rPr lang="es-ES">
                <a:solidFill>
                  <a:schemeClr val="tx1"/>
                </a:solidFill>
              </a:rPr>
              <a:t> K</a:t>
            </a:r>
            <a:r>
              <a:rPr lang="es-ES" baseline="30000">
                <a:solidFill>
                  <a:schemeClr val="tx1"/>
                </a:solidFill>
              </a:rPr>
              <a:t>-1</a:t>
            </a:r>
          </a:p>
        </p:txBody>
      </p:sp>
      <p:sp>
        <p:nvSpPr>
          <p:cNvPr id="17476" name="Rectangle 68" descr="Light horizontal"/>
          <p:cNvSpPr>
            <a:spLocks noChangeArrowheads="1"/>
          </p:cNvSpPr>
          <p:nvPr/>
        </p:nvSpPr>
        <p:spPr bwMode="auto">
          <a:xfrm>
            <a:off x="2484438" y="3141663"/>
            <a:ext cx="2159000" cy="71437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7477" name="Rectangle 69" descr="Light horizontal"/>
          <p:cNvSpPr>
            <a:spLocks noChangeArrowheads="1"/>
          </p:cNvSpPr>
          <p:nvPr/>
        </p:nvSpPr>
        <p:spPr bwMode="auto">
          <a:xfrm>
            <a:off x="2459038" y="4941888"/>
            <a:ext cx="2159000" cy="71437"/>
          </a:xfrm>
          <a:prstGeom prst="rect">
            <a:avLst/>
          </a:prstGeom>
          <a:pattFill prst="ltHorz">
            <a:fgClr>
              <a:schemeClr val="tx1"/>
            </a:fgClr>
            <a:bgClr>
              <a:schemeClr val="bg1"/>
            </a:bgClr>
          </a:pattFill>
          <a:ln w="2857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7478" name="Text Box 70"/>
          <p:cNvSpPr txBox="1">
            <a:spLocks noChangeArrowheads="1"/>
          </p:cNvSpPr>
          <p:nvPr/>
        </p:nvSpPr>
        <p:spPr bwMode="auto">
          <a:xfrm>
            <a:off x="4044950" y="5213350"/>
            <a:ext cx="4556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1400">
                <a:solidFill>
                  <a:schemeClr val="tx1"/>
                </a:solidFill>
              </a:rPr>
              <a:t>MLI</a:t>
            </a:r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 flipH="1" flipV="1">
            <a:off x="3995738" y="4965700"/>
            <a:ext cx="215900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7480" name="Line 72"/>
          <p:cNvSpPr>
            <a:spLocks noChangeShapeType="1"/>
          </p:cNvSpPr>
          <p:nvPr/>
        </p:nvSpPr>
        <p:spPr bwMode="auto">
          <a:xfrm flipH="1">
            <a:off x="3276600" y="2492375"/>
            <a:ext cx="381000" cy="685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qecomparison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557338"/>
            <a:ext cx="57150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571472" y="214290"/>
            <a:ext cx="81375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>
                <a:latin typeface="Comic Sans MS" pitchFamily="66" charset="0"/>
              </a:rPr>
              <a:t>Quantum efficiency of astronomical detectors needs to be close to 100% if  telescope time is to be used efficiently.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water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916113"/>
            <a:ext cx="3475037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Line 5"/>
          <p:cNvSpPr>
            <a:spLocks noChangeShapeType="1"/>
          </p:cNvSpPr>
          <p:nvPr/>
        </p:nvSpPr>
        <p:spPr bwMode="auto">
          <a:xfrm>
            <a:off x="3492500" y="2276475"/>
            <a:ext cx="6477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41316" name="Text Box 9"/>
          <p:cNvSpPr txBox="1">
            <a:spLocks noChangeArrowheads="1"/>
          </p:cNvSpPr>
          <p:nvPr/>
        </p:nvSpPr>
        <p:spPr bwMode="auto">
          <a:xfrm>
            <a:off x="1192213" y="5013325"/>
            <a:ext cx="23717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Blue flat field  CCD4280</a:t>
            </a:r>
          </a:p>
        </p:txBody>
      </p:sp>
      <p:sp>
        <p:nvSpPr>
          <p:cNvPr id="141317" name="Text Box 10"/>
          <p:cNvSpPr txBox="1">
            <a:spLocks noChangeArrowheads="1"/>
          </p:cNvSpPr>
          <p:nvPr/>
        </p:nvSpPr>
        <p:spPr bwMode="auto">
          <a:xfrm>
            <a:off x="714348" y="928670"/>
            <a:ext cx="3581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 err="1">
                <a:latin typeface="Comic Sans MS" pitchFamily="66" charset="0"/>
              </a:rPr>
              <a:t>Manufacturing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marks</a:t>
            </a:r>
            <a:r>
              <a:rPr lang="es-ES" sz="2000" dirty="0">
                <a:latin typeface="Comic Sans MS" pitchFamily="66" charset="0"/>
              </a:rPr>
              <a:t>.</a:t>
            </a:r>
          </a:p>
        </p:txBody>
      </p:sp>
      <p:sp>
        <p:nvSpPr>
          <p:cNvPr id="141318" name="Text Box 11"/>
          <p:cNvSpPr txBox="1">
            <a:spLocks noChangeArrowheads="1"/>
          </p:cNvSpPr>
          <p:nvPr/>
        </p:nvSpPr>
        <p:spPr bwMode="auto">
          <a:xfrm>
            <a:off x="1331913" y="1484313"/>
            <a:ext cx="12017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watermark</a:t>
            </a:r>
          </a:p>
        </p:txBody>
      </p:sp>
      <p:sp>
        <p:nvSpPr>
          <p:cNvPr id="141319" name="Line 12"/>
          <p:cNvSpPr>
            <a:spLocks noChangeShapeType="1"/>
          </p:cNvSpPr>
          <p:nvPr/>
        </p:nvSpPr>
        <p:spPr bwMode="auto">
          <a:xfrm>
            <a:off x="2124075" y="1773238"/>
            <a:ext cx="215900" cy="12239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pic>
        <p:nvPicPr>
          <p:cNvPr id="141321" name="Picture 14" descr="dustdoughn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1989138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2" name="Text Box 16"/>
          <p:cNvSpPr txBox="1">
            <a:spLocks noChangeArrowheads="1"/>
          </p:cNvSpPr>
          <p:nvPr/>
        </p:nvSpPr>
        <p:spPr bwMode="auto">
          <a:xfrm>
            <a:off x="5286380" y="928670"/>
            <a:ext cx="35814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 err="1">
                <a:latin typeface="Comic Sans MS" pitchFamily="66" charset="0"/>
              </a:rPr>
              <a:t>Dust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on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the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optics</a:t>
            </a:r>
            <a:r>
              <a:rPr lang="es-ES" sz="2000" dirty="0">
                <a:latin typeface="Comic Sans MS" pitchFamily="66" charset="0"/>
              </a:rPr>
              <a:t>.</a:t>
            </a:r>
          </a:p>
        </p:txBody>
      </p:sp>
      <p:sp>
        <p:nvSpPr>
          <p:cNvPr id="141323" name="Text Box 17"/>
          <p:cNvSpPr txBox="1">
            <a:spLocks noChangeArrowheads="1"/>
          </p:cNvSpPr>
          <p:nvPr/>
        </p:nvSpPr>
        <p:spPr bwMode="auto">
          <a:xfrm>
            <a:off x="4810125" y="5373688"/>
            <a:ext cx="328771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“anti-pupil” images from dust on </a:t>
            </a:r>
          </a:p>
          <a:p>
            <a:pPr algn="l"/>
            <a:r>
              <a:rPr lang="es-ES"/>
              <a:t>camera window.</a:t>
            </a:r>
          </a:p>
        </p:txBody>
      </p:sp>
      <p:sp>
        <p:nvSpPr>
          <p:cNvPr id="141324" name="Line 18"/>
          <p:cNvSpPr>
            <a:spLocks noChangeShapeType="1"/>
          </p:cNvSpPr>
          <p:nvPr/>
        </p:nvSpPr>
        <p:spPr bwMode="auto">
          <a:xfrm flipV="1">
            <a:off x="5435600" y="4365625"/>
            <a:ext cx="5048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41325" name="Line 19"/>
          <p:cNvSpPr>
            <a:spLocks noChangeShapeType="1"/>
          </p:cNvSpPr>
          <p:nvPr/>
        </p:nvSpPr>
        <p:spPr bwMode="auto">
          <a:xfrm flipV="1">
            <a:off x="5651500" y="4292600"/>
            <a:ext cx="230505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41326" name="Text Box 20"/>
          <p:cNvSpPr txBox="1">
            <a:spLocks noChangeArrowheads="1"/>
          </p:cNvSpPr>
          <p:nvPr/>
        </p:nvSpPr>
        <p:spPr bwMode="auto">
          <a:xfrm>
            <a:off x="714348" y="5357826"/>
            <a:ext cx="38074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dirty="0" err="1">
                <a:latin typeface="Comic Sans MS" pitchFamily="66" charset="0"/>
              </a:rPr>
              <a:t>Generally</a:t>
            </a:r>
            <a:r>
              <a:rPr lang="es-ES" dirty="0">
                <a:latin typeface="Comic Sans MS" pitchFamily="66" charset="0"/>
              </a:rPr>
              <a:t> more visible in </a:t>
            </a:r>
            <a:r>
              <a:rPr lang="es-ES" dirty="0" err="1">
                <a:latin typeface="Comic Sans MS" pitchFamily="66" charset="0"/>
              </a:rPr>
              <a:t>the</a:t>
            </a:r>
            <a:r>
              <a:rPr lang="es-ES" dirty="0">
                <a:latin typeface="Comic Sans MS" pitchFamily="66" charset="0"/>
              </a:rPr>
              <a:t> </a:t>
            </a:r>
            <a:r>
              <a:rPr lang="es-ES" dirty="0" err="1">
                <a:latin typeface="Comic Sans MS" pitchFamily="66" charset="0"/>
              </a:rPr>
              <a:t>blue</a:t>
            </a:r>
            <a:r>
              <a:rPr lang="es-ES" dirty="0">
                <a:latin typeface="Comic Sans MS" pitchFamily="66" charset="0"/>
              </a:rPr>
              <a:t>.</a:t>
            </a:r>
          </a:p>
        </p:txBody>
      </p:sp>
      <p:sp>
        <p:nvSpPr>
          <p:cNvPr id="141330" name="Text Box 11"/>
          <p:cNvSpPr txBox="1">
            <a:spLocks noChangeArrowheads="1"/>
          </p:cNvSpPr>
          <p:nvPr/>
        </p:nvSpPr>
        <p:spPr bwMode="auto">
          <a:xfrm>
            <a:off x="5435600" y="1484313"/>
            <a:ext cx="23923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Produces “dust donuts”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3143240" y="285728"/>
            <a:ext cx="3786214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s-ES" sz="2800" dirty="0" err="1" smtClean="0">
                <a:latin typeface="Comic Sans MS" pitchFamily="66" charset="0"/>
              </a:rPr>
              <a:t>Image</a:t>
            </a:r>
            <a:r>
              <a:rPr lang="es-ES" sz="2800" dirty="0" smtClean="0">
                <a:latin typeface="Comic Sans MS" pitchFamily="66" charset="0"/>
              </a:rPr>
              <a:t> </a:t>
            </a:r>
            <a:r>
              <a:rPr lang="es-ES" sz="2800" dirty="0" err="1" smtClean="0">
                <a:latin typeface="Comic Sans MS" pitchFamily="66" charset="0"/>
              </a:rPr>
              <a:t>defects</a:t>
            </a:r>
            <a:endParaRPr lang="es-E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Line 5"/>
          <p:cNvSpPr>
            <a:spLocks noChangeShapeType="1"/>
          </p:cNvSpPr>
          <p:nvPr/>
        </p:nvSpPr>
        <p:spPr bwMode="auto">
          <a:xfrm>
            <a:off x="3492500" y="2276475"/>
            <a:ext cx="647700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396291" name="Text Box 10"/>
          <p:cNvSpPr txBox="1">
            <a:spLocks noChangeArrowheads="1"/>
          </p:cNvSpPr>
          <p:nvPr/>
        </p:nvSpPr>
        <p:spPr bwMode="auto">
          <a:xfrm>
            <a:off x="2462213" y="1038225"/>
            <a:ext cx="403225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400" dirty="0">
                <a:latin typeface="Comic Sans MS" pitchFamily="66" charset="0"/>
              </a:rPr>
              <a:t>Laser </a:t>
            </a:r>
            <a:r>
              <a:rPr lang="es-ES" sz="2400" dirty="0" err="1">
                <a:latin typeface="Comic Sans MS" pitchFamily="66" charset="0"/>
              </a:rPr>
              <a:t>Annealing</a:t>
            </a:r>
            <a:r>
              <a:rPr lang="es-ES" sz="2400" dirty="0">
                <a:latin typeface="Comic Sans MS" pitchFamily="66" charset="0"/>
              </a:rPr>
              <a:t> </a:t>
            </a:r>
            <a:r>
              <a:rPr lang="es-ES" sz="2400" dirty="0" err="1">
                <a:latin typeface="Comic Sans MS" pitchFamily="66" charset="0"/>
              </a:rPr>
              <a:t>Pattern</a:t>
            </a:r>
            <a:endParaRPr lang="es-ES" sz="2400" dirty="0">
              <a:latin typeface="Comic Sans MS" pitchFamily="66" charset="0"/>
            </a:endParaRPr>
          </a:p>
        </p:txBody>
      </p:sp>
      <p:pic>
        <p:nvPicPr>
          <p:cNvPr id="396293" name="Picture 11" descr="bluefl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557338"/>
            <a:ext cx="417512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928662" y="5857892"/>
            <a:ext cx="7839005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dirty="0" err="1">
                <a:latin typeface="Comic Sans MS" pitchFamily="66" charset="0"/>
              </a:rPr>
              <a:t>Caused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by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manufacturing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process</a:t>
            </a:r>
            <a:r>
              <a:rPr lang="es-ES" sz="2000" dirty="0">
                <a:latin typeface="Comic Sans MS" pitchFamily="66" charset="0"/>
              </a:rPr>
              <a:t>. Visible </a:t>
            </a:r>
            <a:r>
              <a:rPr lang="es-ES" sz="2000" dirty="0" err="1">
                <a:latin typeface="Comic Sans MS" pitchFamily="66" charset="0"/>
              </a:rPr>
              <a:t>only</a:t>
            </a:r>
            <a:r>
              <a:rPr lang="es-ES" sz="2000" dirty="0">
                <a:latin typeface="Comic Sans MS" pitchFamily="66" charset="0"/>
              </a:rPr>
              <a:t> in </a:t>
            </a:r>
            <a:r>
              <a:rPr lang="es-ES" sz="2000" dirty="0" err="1">
                <a:latin typeface="Comic Sans MS" pitchFamily="66" charset="0"/>
              </a:rPr>
              <a:t>blue</a:t>
            </a:r>
            <a:r>
              <a:rPr lang="es-ES" sz="2000" dirty="0">
                <a:latin typeface="Comic Sans MS" pitchFamily="66" charset="0"/>
              </a:rPr>
              <a:t> flat-</a:t>
            </a:r>
            <a:r>
              <a:rPr lang="es-ES" sz="2000" dirty="0" err="1">
                <a:latin typeface="Comic Sans MS" pitchFamily="66" charset="0"/>
              </a:rPr>
              <a:t>fields</a:t>
            </a:r>
            <a:endParaRPr lang="es-E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1"/>
          <p:cNvSpPr>
            <a:spLocks noChangeArrowheads="1"/>
          </p:cNvSpPr>
          <p:nvPr/>
        </p:nvSpPr>
        <p:spPr bwMode="auto">
          <a:xfrm>
            <a:off x="1835150" y="6092825"/>
            <a:ext cx="50450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s-ES"/>
              <a:t>Canada-France-Hawaii Telescope.  (J.-C. Cuillandre). </a:t>
            </a:r>
          </a:p>
        </p:txBody>
      </p:sp>
      <p:pic>
        <p:nvPicPr>
          <p:cNvPr id="142339" name="Picture 13" descr="Horsehead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15913"/>
            <a:ext cx="9215438" cy="615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2484438" y="5805488"/>
            <a:ext cx="37734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eaLnBrk="0" hangingPunct="0"/>
            <a:r>
              <a:rPr lang="es-ES" sz="1600">
                <a:latin typeface="Comic Sans MS" pitchFamily="66" charset="0"/>
              </a:rPr>
              <a:t>Some CCDs have since been replaced. </a:t>
            </a: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6084888" y="115888"/>
            <a:ext cx="30241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1.4. The CCD</a:t>
            </a:r>
          </a:p>
        </p:txBody>
      </p:sp>
      <p:sp>
        <p:nvSpPr>
          <p:cNvPr id="142345" name="Text Box 9"/>
          <p:cNvSpPr txBox="1">
            <a:spLocks noChangeArrowheads="1"/>
          </p:cNvSpPr>
          <p:nvPr/>
        </p:nvSpPr>
        <p:spPr bwMode="auto">
          <a:xfrm>
            <a:off x="1670050" y="2133600"/>
            <a:ext cx="6789738" cy="366713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This CCD mosaic demonstrates the effect of blocked columns and traps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/>
          </p:cNvSpPr>
          <p:nvPr/>
        </p:nvSpPr>
        <p:spPr bwMode="auto">
          <a:xfrm>
            <a:off x="3214678" y="214290"/>
            <a:ext cx="4071966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latin typeface="Comic Sans MS" pitchFamily="66" charset="0"/>
              </a:rPr>
              <a:t>Cosmic </a:t>
            </a:r>
            <a:r>
              <a:rPr lang="en-US" sz="4000" dirty="0">
                <a:latin typeface="Comic Sans MS" pitchFamily="66" charset="0"/>
              </a:rPr>
              <a:t>Rays</a:t>
            </a:r>
          </a:p>
        </p:txBody>
      </p:sp>
      <p:pic>
        <p:nvPicPr>
          <p:cNvPr id="152579" name="Picture 3" descr="at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1379538"/>
            <a:ext cx="3546475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0" name="Picture 7" descr="Q:\Users\mdowning\Conference\SDW2009\Downing\Bulk-CCD\BulkCosmic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395413"/>
            <a:ext cx="4386262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Oval 5"/>
          <p:cNvSpPr>
            <a:spLocks noChangeArrowheads="1"/>
          </p:cNvSpPr>
          <p:nvPr/>
        </p:nvSpPr>
        <p:spPr bwMode="auto">
          <a:xfrm rot="-826501">
            <a:off x="4716463" y="4276725"/>
            <a:ext cx="142875" cy="5032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2582" name="Oval 6"/>
          <p:cNvSpPr>
            <a:spLocks noChangeArrowheads="1"/>
          </p:cNvSpPr>
          <p:nvPr/>
        </p:nvSpPr>
        <p:spPr bwMode="auto">
          <a:xfrm rot="-2439717">
            <a:off x="7885113" y="3987800"/>
            <a:ext cx="142875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2583" name="Oval 7"/>
          <p:cNvSpPr>
            <a:spLocks noChangeArrowheads="1"/>
          </p:cNvSpPr>
          <p:nvPr/>
        </p:nvSpPr>
        <p:spPr bwMode="auto">
          <a:xfrm rot="576028">
            <a:off x="4789488" y="5067300"/>
            <a:ext cx="142875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 rot="-5400000">
            <a:off x="8182769" y="4915694"/>
            <a:ext cx="16176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/>
              <a:t>Mark Downing, ESO</a:t>
            </a: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5003800" y="3284538"/>
            <a:ext cx="3008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bg1"/>
                </a:solidFill>
              </a:rPr>
              <a:t>98% of linear tracks due to Muons</a:t>
            </a:r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V="1">
            <a:off x="4787900" y="3700463"/>
            <a:ext cx="936625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 flipV="1">
            <a:off x="4897438" y="3700463"/>
            <a:ext cx="936625" cy="1368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2588" name="Line 12"/>
          <p:cNvSpPr>
            <a:spLocks noChangeShapeType="1"/>
          </p:cNvSpPr>
          <p:nvPr/>
        </p:nvSpPr>
        <p:spPr bwMode="auto">
          <a:xfrm flipH="1" flipV="1">
            <a:off x="6972300" y="3671888"/>
            <a:ext cx="647700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52589" name="Text Box 15"/>
          <p:cNvSpPr txBox="1">
            <a:spLocks noChangeArrowheads="1"/>
          </p:cNvSpPr>
          <p:nvPr/>
        </p:nvSpPr>
        <p:spPr bwMode="auto">
          <a:xfrm>
            <a:off x="5464175" y="1052513"/>
            <a:ext cx="220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Long dark exposure</a:t>
            </a:r>
          </a:p>
        </p:txBody>
      </p:sp>
      <p:sp>
        <p:nvSpPr>
          <p:cNvPr id="152590" name="Text Box 16"/>
          <p:cNvSpPr txBox="1">
            <a:spLocks noChangeArrowheads="1"/>
          </p:cNvSpPr>
          <p:nvPr/>
        </p:nvSpPr>
        <p:spPr bwMode="auto">
          <a:xfrm>
            <a:off x="427038" y="1016000"/>
            <a:ext cx="3568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High energy particles from space</a:t>
            </a:r>
          </a:p>
        </p:txBody>
      </p:sp>
      <p:sp>
        <p:nvSpPr>
          <p:cNvPr id="152591" name="Text Box 17"/>
          <p:cNvSpPr txBox="1">
            <a:spLocks noChangeArrowheads="1"/>
          </p:cNvSpPr>
          <p:nvPr/>
        </p:nvSpPr>
        <p:spPr bwMode="auto">
          <a:xfrm>
            <a:off x="768350" y="5386388"/>
            <a:ext cx="6778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Muon</a:t>
            </a:r>
          </a:p>
        </p:txBody>
      </p:sp>
      <p:sp>
        <p:nvSpPr>
          <p:cNvPr id="152592" name="Line 18"/>
          <p:cNvSpPr>
            <a:spLocks noChangeShapeType="1"/>
          </p:cNvSpPr>
          <p:nvPr/>
        </p:nvSpPr>
        <p:spPr bwMode="auto">
          <a:xfrm>
            <a:off x="1547813" y="55546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0291" name="Text Box 19"/>
          <p:cNvSpPr txBox="1">
            <a:spLocks noChangeArrowheads="1"/>
          </p:cNvSpPr>
          <p:nvPr/>
        </p:nvSpPr>
        <p:spPr bwMode="auto">
          <a:xfrm>
            <a:off x="250825" y="5783263"/>
            <a:ext cx="3968750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Highly Penetrating: average energy 4GeV.</a:t>
            </a:r>
          </a:p>
          <a:p>
            <a:pPr algn="l"/>
            <a:endParaRPr lang="es-ES" sz="1600"/>
          </a:p>
          <a:p>
            <a:pPr algn="l"/>
            <a:r>
              <a:rPr lang="es-ES" sz="1600"/>
              <a:t>500m of rock will absorb 99.9% of the muons.</a:t>
            </a:r>
          </a:p>
        </p:txBody>
      </p:sp>
      <p:sp>
        <p:nvSpPr>
          <p:cNvPr id="152594" name="Text Box 20"/>
          <p:cNvSpPr txBox="1">
            <a:spLocks noChangeArrowheads="1"/>
          </p:cNvSpPr>
          <p:nvPr/>
        </p:nvSpPr>
        <p:spPr bwMode="auto">
          <a:xfrm>
            <a:off x="4432300" y="5805488"/>
            <a:ext cx="349885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Mean charge delivered by cosmic rays is</a:t>
            </a:r>
          </a:p>
          <a:p>
            <a:pPr algn="l"/>
            <a:r>
              <a:rPr lang="es-ES" sz="1600"/>
              <a:t>approx. 1 e</a:t>
            </a:r>
            <a:r>
              <a:rPr lang="es-ES" sz="1600" baseline="30000"/>
              <a:t>-</a:t>
            </a:r>
            <a:r>
              <a:rPr lang="es-ES" sz="1600"/>
              <a:t> per pixel per hour.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9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55" descr="Cosmics650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1052513"/>
            <a:ext cx="475297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126"/>
          <p:cNvSpPr>
            <a:spLocks noChangeArrowheads="1"/>
          </p:cNvSpPr>
          <p:nvPr/>
        </p:nvSpPr>
        <p:spPr bwMode="auto">
          <a:xfrm>
            <a:off x="323850" y="4005263"/>
            <a:ext cx="2159000" cy="79216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04" name="Text Box 9"/>
          <p:cNvSpPr txBox="1">
            <a:spLocks noChangeArrowheads="1"/>
          </p:cNvSpPr>
          <p:nvPr/>
        </p:nvSpPr>
        <p:spPr bwMode="auto">
          <a:xfrm>
            <a:off x="4572000" y="765175"/>
            <a:ext cx="1184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/>
              <a:t>Steve Holland</a:t>
            </a:r>
          </a:p>
        </p:txBody>
      </p:sp>
      <p:sp>
        <p:nvSpPr>
          <p:cNvPr id="153605" name="Text Box 14"/>
          <p:cNvSpPr txBox="1">
            <a:spLocks noChangeArrowheads="1"/>
          </p:cNvSpPr>
          <p:nvPr/>
        </p:nvSpPr>
        <p:spPr bwMode="auto">
          <a:xfrm>
            <a:off x="5867400" y="620713"/>
            <a:ext cx="2515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>
                <a:latin typeface="Comic Sans MS" pitchFamily="66" charset="0"/>
              </a:rPr>
              <a:t>Long </a:t>
            </a:r>
            <a:r>
              <a:rPr lang="es-ES" sz="2000" dirty="0" err="1">
                <a:latin typeface="Comic Sans MS" pitchFamily="66" charset="0"/>
              </a:rPr>
              <a:t>dark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exposure</a:t>
            </a:r>
            <a:endParaRPr lang="es-ES" sz="2000" dirty="0">
              <a:latin typeface="Comic Sans MS" pitchFamily="66" charset="0"/>
            </a:endParaRPr>
          </a:p>
        </p:txBody>
      </p:sp>
      <p:sp>
        <p:nvSpPr>
          <p:cNvPr id="153606" name="Text Box 15"/>
          <p:cNvSpPr txBox="1">
            <a:spLocks noChangeArrowheads="1"/>
          </p:cNvSpPr>
          <p:nvPr/>
        </p:nvSpPr>
        <p:spPr bwMode="auto">
          <a:xfrm>
            <a:off x="323850" y="839788"/>
            <a:ext cx="36134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 err="1">
                <a:latin typeface="Comic Sans MS" pitchFamily="66" charset="0"/>
              </a:rPr>
              <a:t>Other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cosmic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ray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features</a:t>
            </a:r>
            <a:endParaRPr lang="es-ES" sz="2000" dirty="0">
              <a:latin typeface="Comic Sans MS" pitchFamily="66" charset="0"/>
            </a:endParaRPr>
          </a:p>
          <a:p>
            <a:pPr algn="l"/>
            <a:r>
              <a:rPr lang="es-ES" sz="2000" dirty="0" err="1">
                <a:latin typeface="Comic Sans MS" pitchFamily="66" charset="0"/>
              </a:rPr>
              <a:t>called</a:t>
            </a:r>
            <a:r>
              <a:rPr lang="es-ES" sz="2000" dirty="0">
                <a:latin typeface="Comic Sans MS" pitchFamily="66" charset="0"/>
              </a:rPr>
              <a:t> “</a:t>
            </a:r>
            <a:r>
              <a:rPr lang="es-ES" sz="2000" dirty="0" err="1">
                <a:latin typeface="Comic Sans MS" pitchFamily="66" charset="0"/>
              </a:rPr>
              <a:t>worms</a:t>
            </a:r>
            <a:r>
              <a:rPr lang="es-ES" sz="2000" dirty="0">
                <a:latin typeface="Comic Sans MS" pitchFamily="66" charset="0"/>
              </a:rPr>
              <a:t>” </a:t>
            </a:r>
            <a:r>
              <a:rPr lang="es-ES" sz="2000" dirty="0" err="1">
                <a:latin typeface="Comic Sans MS" pitchFamily="66" charset="0"/>
              </a:rPr>
              <a:t>actually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have</a:t>
            </a:r>
            <a:r>
              <a:rPr lang="es-ES" sz="2000" dirty="0">
                <a:latin typeface="Comic Sans MS" pitchFamily="66" charset="0"/>
              </a:rPr>
              <a:t> </a:t>
            </a:r>
          </a:p>
          <a:p>
            <a:pPr algn="l"/>
            <a:r>
              <a:rPr lang="es-ES" sz="2000" dirty="0">
                <a:latin typeface="Comic Sans MS" pitchFamily="66" charset="0"/>
              </a:rPr>
              <a:t>a </a:t>
            </a:r>
            <a:r>
              <a:rPr lang="es-ES" sz="2000" dirty="0" err="1">
                <a:latin typeface="Comic Sans MS" pitchFamily="66" charset="0"/>
              </a:rPr>
              <a:t>terrestrial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origin</a:t>
            </a:r>
            <a:r>
              <a:rPr lang="es-ES" sz="2000" dirty="0">
                <a:latin typeface="Comic Sans MS" pitchFamily="66" charset="0"/>
              </a:rPr>
              <a:t>.</a:t>
            </a:r>
          </a:p>
        </p:txBody>
      </p:sp>
      <p:sp>
        <p:nvSpPr>
          <p:cNvPr id="153607" name="Line 21"/>
          <p:cNvSpPr>
            <a:spLocks noChangeShapeType="1"/>
          </p:cNvSpPr>
          <p:nvPr/>
        </p:nvSpPr>
        <p:spPr bwMode="auto">
          <a:xfrm>
            <a:off x="2268538" y="2420938"/>
            <a:ext cx="3887787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 rot="-6482828" flipH="1" flipV="1">
            <a:off x="-73819" y="3898107"/>
            <a:ext cx="1446213" cy="76200"/>
            <a:chOff x="1689" y="1008"/>
            <a:chExt cx="864" cy="47"/>
          </a:xfrm>
        </p:grpSpPr>
        <p:sp>
          <p:nvSpPr>
            <p:cNvPr id="153935" name="Rectangle 23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153938" name="Line 25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9" name="Line 26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0" name="Line 27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1" name="Line 28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2" name="Line 29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3" name="Line 30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4" name="Line 31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5" name="Line 32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6" name="Line 33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7" name="Line 34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8" name="Line 35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49" name="Line 36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0" name="Line 37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1" name="Line 38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2" name="Line 39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3" name="Line 40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4" name="Line 41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5" name="Line 42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6" name="Line 43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7" name="Line 44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8" name="Line 45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59" name="Line 46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0" name="Line 47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1" name="Line 48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2" name="Line 49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3" name="Line 50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4" name="Line 51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5" name="Line 52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6" name="Line 53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7" name="Line 54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8" name="Line 55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69" name="Line 56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0" name="Line 57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1" name="Line 58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2" name="Line 59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3" name="Line 60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4" name="Line 61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5" name="Line 62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6" name="Line 63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7" name="Line 64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8" name="Line 65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79" name="Line 66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0" name="Line 67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1" name="Line 68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2" name="Line 69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3" name="Line 70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4" name="Line 71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5" name="Line 72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6" name="Line 73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7" name="Line 74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8" name="Line 75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89" name="Line 76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0" name="Line 77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1" name="Line 78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2" name="Line 79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3" name="Line 80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4" name="Line 81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5" name="Line 82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6" name="Line 83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7" name="Line 84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8" name="Line 85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99" name="Line 86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0" name="Line 87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1" name="Line 88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2" name="Line 89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3" name="Line 90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4" name="Line 91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5" name="Line 92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6" name="Line 93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7" name="Line 94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8" name="Line 95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09" name="Line 96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0" name="Line 97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1" name="Line 98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2" name="Line 99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3" name="Line 100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4" name="Line 101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5" name="Line 102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6" name="Line 103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7" name="Line 104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8" name="Line 105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19" name="Line 106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0" name="Line 107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1" name="Line 108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2" name="Line 109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3" name="Line 110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4" name="Line 111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5" name="Line 112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6" name="Line 113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7" name="Line 114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8" name="Line 115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29" name="Line 116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0" name="Line 117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1" name="Line 118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2" name="Line 119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3" name="Line 120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4" name="Line 121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5" name="Line 122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6" name="Line 123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4037" name="Line 124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3937" name="Line 125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4" name="Group 127"/>
          <p:cNvGrpSpPr>
            <a:grpSpLocks/>
          </p:cNvGrpSpPr>
          <p:nvPr/>
        </p:nvGrpSpPr>
        <p:grpSpPr bwMode="auto">
          <a:xfrm rot="-4481847" flipH="1" flipV="1">
            <a:off x="-635794" y="5426869"/>
            <a:ext cx="2236788" cy="114300"/>
            <a:chOff x="1689" y="1008"/>
            <a:chExt cx="864" cy="47"/>
          </a:xfrm>
        </p:grpSpPr>
        <p:sp>
          <p:nvSpPr>
            <p:cNvPr id="153832" name="Rectangle 128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5" name="Group 129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153835" name="Line 130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6" name="Line 131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7" name="Line 132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8" name="Line 133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9" name="Line 134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0" name="Line 135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1" name="Line 136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2" name="Line 137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3" name="Line 138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4" name="Line 139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5" name="Line 140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6" name="Line 141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7" name="Line 142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8" name="Line 143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49" name="Line 144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0" name="Line 145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1" name="Line 146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2" name="Line 147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3" name="Line 148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4" name="Line 149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5" name="Line 150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6" name="Line 151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7" name="Line 152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8" name="Line 153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59" name="Line 154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0" name="Line 155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1" name="Line 156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2" name="Line 157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3" name="Line 158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4" name="Line 159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5" name="Line 160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6" name="Line 161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7" name="Line 162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8" name="Line 163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69" name="Line 164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0" name="Line 165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1" name="Line 166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2" name="Line 167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3" name="Line 168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4" name="Line 169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5" name="Line 170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6" name="Line 171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7" name="Line 172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8" name="Line 173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79" name="Line 174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0" name="Line 175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1" name="Line 176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2" name="Line 177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3" name="Line 178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4" name="Line 179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5" name="Line 180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6" name="Line 181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7" name="Line 182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8" name="Line 183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89" name="Line 184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0" name="Line 185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1" name="Line 186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2" name="Line 187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3" name="Line 188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4" name="Line 189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5" name="Line 190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6" name="Line 191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7" name="Line 192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8" name="Line 193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99" name="Line 194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0" name="Line 195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1" name="Line 196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2" name="Line 197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3" name="Line 198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4" name="Line 199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5" name="Line 200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6" name="Line 201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7" name="Line 202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8" name="Line 203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09" name="Line 204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0" name="Line 205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1" name="Line 206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2" name="Line 207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3" name="Line 208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4" name="Line 209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5" name="Line 210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6" name="Line 211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7" name="Line 212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8" name="Line 213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19" name="Line 214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0" name="Line 215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1" name="Line 216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2" name="Line 217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3" name="Line 218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4" name="Line 219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5" name="Line 220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6" name="Line 221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7" name="Line 222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8" name="Line 223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29" name="Line 224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0" name="Line 225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1" name="Line 226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2" name="Line 227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3" name="Line 228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934" name="Line 229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3834" name="Line 230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53610" name="Oval 231"/>
          <p:cNvSpPr>
            <a:spLocks noChangeArrowheads="1"/>
          </p:cNvSpPr>
          <p:nvPr/>
        </p:nvSpPr>
        <p:spPr bwMode="auto">
          <a:xfrm>
            <a:off x="2124075" y="4868863"/>
            <a:ext cx="71438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11" name="Freeform 233"/>
          <p:cNvSpPr>
            <a:spLocks/>
          </p:cNvSpPr>
          <p:nvPr/>
        </p:nvSpPr>
        <p:spPr bwMode="auto">
          <a:xfrm>
            <a:off x="855663" y="4365625"/>
            <a:ext cx="1225550" cy="504825"/>
          </a:xfrm>
          <a:custGeom>
            <a:avLst/>
            <a:gdLst>
              <a:gd name="T0" fmla="*/ 0 w 772"/>
              <a:gd name="T1" fmla="*/ 115927193 h 318"/>
              <a:gd name="T2" fmla="*/ 458668491 w 772"/>
              <a:gd name="T3" fmla="*/ 342741218 h 318"/>
              <a:gd name="T4" fmla="*/ 1030743183 w 772"/>
              <a:gd name="T5" fmla="*/ 342741218 h 318"/>
              <a:gd name="T6" fmla="*/ 1030743183 w 772"/>
              <a:gd name="T7" fmla="*/ 229333436 h 318"/>
              <a:gd name="T8" fmla="*/ 1257557174 w 772"/>
              <a:gd name="T9" fmla="*/ 0 h 318"/>
              <a:gd name="T10" fmla="*/ 1829633653 w 772"/>
              <a:gd name="T11" fmla="*/ 115927193 h 318"/>
              <a:gd name="T12" fmla="*/ 1602819265 w 772"/>
              <a:gd name="T13" fmla="*/ 572074654 h 318"/>
              <a:gd name="T14" fmla="*/ 1945560803 w 772"/>
              <a:gd name="T15" fmla="*/ 801409578 h 3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72"/>
              <a:gd name="T25" fmla="*/ 0 h 318"/>
              <a:gd name="T26" fmla="*/ 772 w 772"/>
              <a:gd name="T27" fmla="*/ 318 h 3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72" h="318">
                <a:moveTo>
                  <a:pt x="0" y="46"/>
                </a:moveTo>
                <a:lnTo>
                  <a:pt x="182" y="136"/>
                </a:lnTo>
                <a:lnTo>
                  <a:pt x="409" y="136"/>
                </a:lnTo>
                <a:lnTo>
                  <a:pt x="409" y="91"/>
                </a:lnTo>
                <a:lnTo>
                  <a:pt x="499" y="0"/>
                </a:lnTo>
                <a:lnTo>
                  <a:pt x="726" y="46"/>
                </a:lnTo>
                <a:lnTo>
                  <a:pt x="636" y="227"/>
                </a:lnTo>
                <a:lnTo>
                  <a:pt x="772" y="318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3612" name="Text Box 234"/>
          <p:cNvSpPr txBox="1">
            <a:spLocks noChangeArrowheads="1"/>
          </p:cNvSpPr>
          <p:nvPr/>
        </p:nvSpPr>
        <p:spPr bwMode="auto">
          <a:xfrm>
            <a:off x="590550" y="3470275"/>
            <a:ext cx="26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Symbol" pitchFamily="18" charset="2"/>
              </a:rPr>
              <a:t>g</a:t>
            </a:r>
            <a:endParaRPr lang="es-ES" sz="1600" b="1">
              <a:latin typeface="Comic Sans MS" pitchFamily="66" charset="0"/>
            </a:endParaRPr>
          </a:p>
        </p:txBody>
      </p:sp>
      <p:sp>
        <p:nvSpPr>
          <p:cNvPr id="153613" name="Text Box 235"/>
          <p:cNvSpPr txBox="1">
            <a:spLocks noChangeArrowheads="1"/>
          </p:cNvSpPr>
          <p:nvPr/>
        </p:nvSpPr>
        <p:spPr bwMode="auto">
          <a:xfrm>
            <a:off x="466725" y="5521325"/>
            <a:ext cx="2239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Compton scattered</a:t>
            </a:r>
            <a:r>
              <a:rPr lang="es-ES" sz="2000"/>
              <a:t> </a:t>
            </a:r>
            <a:r>
              <a:rPr lang="es-ES" sz="1600" b="1">
                <a:latin typeface="Symbol" pitchFamily="18" charset="2"/>
              </a:rPr>
              <a:t>g</a:t>
            </a:r>
            <a:r>
              <a:rPr lang="es-ES" sz="1600"/>
              <a:t>-ray</a:t>
            </a:r>
          </a:p>
        </p:txBody>
      </p:sp>
      <p:sp>
        <p:nvSpPr>
          <p:cNvPr id="153614" name="Text Box 236"/>
          <p:cNvSpPr txBox="1">
            <a:spLocks noChangeArrowheads="1"/>
          </p:cNvSpPr>
          <p:nvPr/>
        </p:nvSpPr>
        <p:spPr bwMode="auto">
          <a:xfrm>
            <a:off x="1662113" y="4894263"/>
            <a:ext cx="11096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200"/>
              <a:t>Recoil electron</a:t>
            </a:r>
          </a:p>
        </p:txBody>
      </p:sp>
      <p:sp>
        <p:nvSpPr>
          <p:cNvPr id="153615" name="Text Box 237"/>
          <p:cNvSpPr txBox="1">
            <a:spLocks noChangeArrowheads="1"/>
          </p:cNvSpPr>
          <p:nvPr/>
        </p:nvSpPr>
        <p:spPr bwMode="auto">
          <a:xfrm>
            <a:off x="1042988" y="3987800"/>
            <a:ext cx="735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Silicon</a:t>
            </a:r>
          </a:p>
        </p:txBody>
      </p:sp>
      <p:grpSp>
        <p:nvGrpSpPr>
          <p:cNvPr id="6" name="Group 238"/>
          <p:cNvGrpSpPr>
            <a:grpSpLocks/>
          </p:cNvGrpSpPr>
          <p:nvPr/>
        </p:nvGrpSpPr>
        <p:grpSpPr bwMode="auto">
          <a:xfrm rot="-8321104" flipH="1" flipV="1">
            <a:off x="2405063" y="3716338"/>
            <a:ext cx="1446212" cy="76200"/>
            <a:chOff x="1689" y="1008"/>
            <a:chExt cx="864" cy="47"/>
          </a:xfrm>
        </p:grpSpPr>
        <p:sp>
          <p:nvSpPr>
            <p:cNvPr id="153729" name="Rectangle 239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7" name="Group 240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153732" name="Line 24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3" name="Line 24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4" name="Line 24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5" name="Line 24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6" name="Line 24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7" name="Line 24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8" name="Line 24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39" name="Line 24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0" name="Line 24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1" name="Line 25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2" name="Line 25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3" name="Line 25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4" name="Line 25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5" name="Line 25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6" name="Line 25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7" name="Line 25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8" name="Line 25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49" name="Line 25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0" name="Line 25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1" name="Line 26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2" name="Line 26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3" name="Line 26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4" name="Line 26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5" name="Line 26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6" name="Line 26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7" name="Line 26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8" name="Line 26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59" name="Line 26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0" name="Line 26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1" name="Line 27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2" name="Line 27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3" name="Line 27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4" name="Line 27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5" name="Line 27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6" name="Line 27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7" name="Line 27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8" name="Line 27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69" name="Line 27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0" name="Line 27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1" name="Line 28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2" name="Line 28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3" name="Line 28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4" name="Line 28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5" name="Line 28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6" name="Line 28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7" name="Line 28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8" name="Line 28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79" name="Line 28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0" name="Line 28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1" name="Line 29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2" name="Line 29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3" name="Line 29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4" name="Line 29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5" name="Line 29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6" name="Line 29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7" name="Line 29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8" name="Line 29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89" name="Line 29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0" name="Line 29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1" name="Line 30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2" name="Line 30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3" name="Line 30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4" name="Line 30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5" name="Line 30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6" name="Line 30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7" name="Line 30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8" name="Line 30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99" name="Line 30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0" name="Line 30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1" name="Line 31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2" name="Line 31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3" name="Line 31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4" name="Line 31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5" name="Line 31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6" name="Line 31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7" name="Line 31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8" name="Line 31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09" name="Line 31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0" name="Line 31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1" name="Line 32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2" name="Line 32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3" name="Line 32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4" name="Line 32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5" name="Line 32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6" name="Line 32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7" name="Line 32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8" name="Line 32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19" name="Line 32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0" name="Line 32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1" name="Line 33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2" name="Line 33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3" name="Line 33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4" name="Line 33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5" name="Line 33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6" name="Line 33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7" name="Line 33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8" name="Line 33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29" name="Line 33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0" name="Line 33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831" name="Line 34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3731" name="Line 341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53617" name="Rectangle 342" descr="Granite"/>
          <p:cNvSpPr>
            <a:spLocks noChangeArrowheads="1"/>
          </p:cNvSpPr>
          <p:nvPr/>
        </p:nvSpPr>
        <p:spPr bwMode="auto">
          <a:xfrm>
            <a:off x="3563938" y="3716338"/>
            <a:ext cx="287337" cy="1296987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18" name="Freeform 346"/>
          <p:cNvSpPr>
            <a:spLocks/>
          </p:cNvSpPr>
          <p:nvPr/>
        </p:nvSpPr>
        <p:spPr bwMode="auto">
          <a:xfrm>
            <a:off x="2041525" y="4024313"/>
            <a:ext cx="1512888" cy="503237"/>
          </a:xfrm>
          <a:custGeom>
            <a:avLst/>
            <a:gdLst>
              <a:gd name="T0" fmla="*/ 2147483647 w 953"/>
              <a:gd name="T1" fmla="*/ 113406131 h 317"/>
              <a:gd name="T2" fmla="*/ 458668670 w 953"/>
              <a:gd name="T3" fmla="*/ 798887835 h 317"/>
              <a:gd name="T4" fmla="*/ 458668670 w 953"/>
              <a:gd name="T5" fmla="*/ 456147057 h 317"/>
              <a:gd name="T6" fmla="*/ 0 w 953"/>
              <a:gd name="T7" fmla="*/ 456147057 h 317"/>
              <a:gd name="T8" fmla="*/ 229335129 w 953"/>
              <a:gd name="T9" fmla="*/ 0 h 3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53"/>
              <a:gd name="T16" fmla="*/ 0 h 317"/>
              <a:gd name="T17" fmla="*/ 953 w 953"/>
              <a:gd name="T18" fmla="*/ 317 h 3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53" h="317">
                <a:moveTo>
                  <a:pt x="953" y="45"/>
                </a:moveTo>
                <a:lnTo>
                  <a:pt x="182" y="317"/>
                </a:lnTo>
                <a:lnTo>
                  <a:pt x="182" y="181"/>
                </a:lnTo>
                <a:lnTo>
                  <a:pt x="0" y="181"/>
                </a:lnTo>
                <a:lnTo>
                  <a:pt x="91" y="0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53619" name="Oval 347"/>
          <p:cNvSpPr>
            <a:spLocks noChangeArrowheads="1"/>
          </p:cNvSpPr>
          <p:nvPr/>
        </p:nvSpPr>
        <p:spPr bwMode="auto">
          <a:xfrm>
            <a:off x="2185988" y="3952875"/>
            <a:ext cx="71437" cy="730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3620" name="Text Box 348"/>
          <p:cNvSpPr txBox="1">
            <a:spLocks noChangeArrowheads="1"/>
          </p:cNvSpPr>
          <p:nvPr/>
        </p:nvSpPr>
        <p:spPr bwMode="auto">
          <a:xfrm>
            <a:off x="3260725" y="4997450"/>
            <a:ext cx="8493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/>
              <a:t>Camera</a:t>
            </a:r>
          </a:p>
          <a:p>
            <a:pPr algn="l"/>
            <a:r>
              <a:rPr lang="es-ES" sz="1400"/>
              <a:t>structure</a:t>
            </a:r>
          </a:p>
        </p:txBody>
      </p:sp>
      <p:grpSp>
        <p:nvGrpSpPr>
          <p:cNvPr id="8" name="Group 349"/>
          <p:cNvGrpSpPr>
            <a:grpSpLocks/>
          </p:cNvGrpSpPr>
          <p:nvPr/>
        </p:nvGrpSpPr>
        <p:grpSpPr bwMode="auto">
          <a:xfrm rot="-14494842" flipH="1" flipV="1">
            <a:off x="3197225" y="3463925"/>
            <a:ext cx="1430338" cy="90488"/>
            <a:chOff x="1689" y="1008"/>
            <a:chExt cx="864" cy="47"/>
          </a:xfrm>
        </p:grpSpPr>
        <p:sp>
          <p:nvSpPr>
            <p:cNvPr id="153626" name="Rectangle 350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vert="eaVert"/>
            <a:lstStyle/>
            <a:p>
              <a:endParaRPr lang="es-ES"/>
            </a:p>
          </p:txBody>
        </p:sp>
        <p:grpSp>
          <p:nvGrpSpPr>
            <p:cNvPr id="9" name="Group 351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153629" name="Line 352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0" name="Line 353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1" name="Line 354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2" name="Line 355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3" name="Line 356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4" name="Line 357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5" name="Line 358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6" name="Line 359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7" name="Line 360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8" name="Line 361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39" name="Line 362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0" name="Line 363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1" name="Line 364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2" name="Line 365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3" name="Line 366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4" name="Line 367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5" name="Line 368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6" name="Line 369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7" name="Line 370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8" name="Line 371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49" name="Line 372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0" name="Line 373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1" name="Line 374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2" name="Line 375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3" name="Line 376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4" name="Line 377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5" name="Line 378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6" name="Line 379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7" name="Line 380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8" name="Line 381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59" name="Line 382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0" name="Line 383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1" name="Line 384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2" name="Line 385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3" name="Line 386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4" name="Line 387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5" name="Line 388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6" name="Line 389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7" name="Line 390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8" name="Line 391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69" name="Line 392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0" name="Line 393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1" name="Line 394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2" name="Line 395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3" name="Line 396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4" name="Line 397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5" name="Line 398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6" name="Line 399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7" name="Line 400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8" name="Line 401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79" name="Line 402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0" name="Line 403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1" name="Line 404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2" name="Line 405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3" name="Line 406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4" name="Line 407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5" name="Line 408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6" name="Line 409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7" name="Line 410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8" name="Line 411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89" name="Line 412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0" name="Line 413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1" name="Line 414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2" name="Line 415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3" name="Line 416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4" name="Line 417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5" name="Line 418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6" name="Line 419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7" name="Line 420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8" name="Line 421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699" name="Line 422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0" name="Line 423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1" name="Line 424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2" name="Line 425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3" name="Line 426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4" name="Line 427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5" name="Line 428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6" name="Line 429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7" name="Line 430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8" name="Line 431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09" name="Line 432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0" name="Line 433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1" name="Line 434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2" name="Line 435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3" name="Line 436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4" name="Line 437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5" name="Line 438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6" name="Line 439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7" name="Line 440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8" name="Line 441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19" name="Line 442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0" name="Line 443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1" name="Line 444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2" name="Line 445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3" name="Line 446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4" name="Line 447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5" name="Line 448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6" name="Line 449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7" name="Line 450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3728" name="Line 451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53628" name="Line 452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53622" name="Text Box 453"/>
          <p:cNvSpPr txBox="1">
            <a:spLocks noChangeArrowheads="1"/>
          </p:cNvSpPr>
          <p:nvPr/>
        </p:nvSpPr>
        <p:spPr bwMode="auto">
          <a:xfrm>
            <a:off x="2719388" y="3068638"/>
            <a:ext cx="268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Symbol" pitchFamily="18" charset="2"/>
              </a:rPr>
              <a:t>g</a:t>
            </a:r>
            <a:endParaRPr lang="es-ES" sz="1600" b="1">
              <a:latin typeface="Comic Sans MS" pitchFamily="66" charset="0"/>
            </a:endParaRPr>
          </a:p>
        </p:txBody>
      </p:sp>
      <p:sp>
        <p:nvSpPr>
          <p:cNvPr id="153623" name="Text Box 454"/>
          <p:cNvSpPr txBox="1">
            <a:spLocks noChangeArrowheads="1"/>
          </p:cNvSpPr>
          <p:nvPr/>
        </p:nvSpPr>
        <p:spPr bwMode="auto">
          <a:xfrm>
            <a:off x="2863850" y="4438650"/>
            <a:ext cx="26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Symbol" pitchFamily="18" charset="2"/>
              </a:rPr>
              <a:t>g</a:t>
            </a:r>
            <a:endParaRPr lang="es-ES" sz="1600" b="1">
              <a:latin typeface="Comic Sans MS" pitchFamily="66" charset="0"/>
            </a:endParaRPr>
          </a:p>
        </p:txBody>
      </p:sp>
      <p:pic>
        <p:nvPicPr>
          <p:cNvPr id="153624" name="Picture 456" descr="wor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1844675"/>
            <a:ext cx="180022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/>
          </p:cNvSpPr>
          <p:nvPr/>
        </p:nvSpPr>
        <p:spPr bwMode="auto">
          <a:xfrm>
            <a:off x="468313" y="0"/>
            <a:ext cx="79216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dirty="0" smtClean="0">
                <a:latin typeface="Comic Sans MS" pitchFamily="66" charset="0"/>
              </a:rPr>
              <a:t>CCDs </a:t>
            </a:r>
            <a:r>
              <a:rPr lang="en-US" sz="2800" dirty="0">
                <a:latin typeface="Comic Sans MS" pitchFamily="66" charset="0"/>
              </a:rPr>
              <a:t>in </a:t>
            </a:r>
            <a:r>
              <a:rPr lang="en-US" sz="2800" dirty="0" smtClean="0">
                <a:latin typeface="Comic Sans MS" pitchFamily="66" charset="0"/>
              </a:rPr>
              <a:t>Space suffer badly from cosmic rays 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156675" name="Text Box 4"/>
          <p:cNvSpPr txBox="1">
            <a:spLocks noChangeArrowheads="1"/>
          </p:cNvSpPr>
          <p:nvPr/>
        </p:nvSpPr>
        <p:spPr bwMode="auto">
          <a:xfrm>
            <a:off x="107950" y="5157788"/>
            <a:ext cx="4535488" cy="147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/>
              <a:t>Coronal mass ejection seen from SOHO (outside of magnetosphere). Many charge particle tracks visible in this sequence of CCD images. </a:t>
            </a:r>
          </a:p>
          <a:p>
            <a:pPr algn="just"/>
            <a:r>
              <a:rPr lang="es-ES"/>
              <a:t>Protons and heavy ions with energies  of GeV. </a:t>
            </a:r>
          </a:p>
        </p:txBody>
      </p:sp>
      <p:sp>
        <p:nvSpPr>
          <p:cNvPr id="156676" name="Text Box 6"/>
          <p:cNvSpPr txBox="1">
            <a:spLocks noChangeArrowheads="1"/>
          </p:cNvSpPr>
          <p:nvPr/>
        </p:nvSpPr>
        <p:spPr bwMode="auto">
          <a:xfrm>
            <a:off x="4427538" y="4652963"/>
            <a:ext cx="5318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bg1"/>
                </a:solidFill>
              </a:rPr>
              <a:t>ESA</a:t>
            </a:r>
          </a:p>
        </p:txBody>
      </p:sp>
      <p:sp>
        <p:nvSpPr>
          <p:cNvPr id="156677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849687" cy="922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/>
              <a:t>Earths magnetic field deflects some charged particles giving protection at  lower altitudes.</a:t>
            </a:r>
          </a:p>
        </p:txBody>
      </p:sp>
      <p:pic>
        <p:nvPicPr>
          <p:cNvPr id="156678" name="Picture 8" descr="flare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36734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9" descr="CTS0510--Image_1_410E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1206500"/>
            <a:ext cx="5329238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ev_900n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908175"/>
            <a:ext cx="4164012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38225" y="5651500"/>
            <a:ext cx="61706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 err="1"/>
              <a:t>Appearence</a:t>
            </a:r>
            <a:r>
              <a:rPr lang="es-ES" sz="2000" dirty="0"/>
              <a:t> of </a:t>
            </a:r>
            <a:r>
              <a:rPr lang="es-ES" sz="2000" dirty="0" err="1"/>
              <a:t>fringes</a:t>
            </a:r>
            <a:r>
              <a:rPr lang="es-ES" sz="2000" dirty="0"/>
              <a:t> in a </a:t>
            </a:r>
            <a:r>
              <a:rPr lang="es-ES" sz="2000" dirty="0" err="1"/>
              <a:t>thinned</a:t>
            </a:r>
            <a:r>
              <a:rPr lang="es-ES" sz="2000" dirty="0"/>
              <a:t> CCD </a:t>
            </a:r>
            <a:r>
              <a:rPr lang="es-ES" sz="2000" dirty="0" err="1"/>
              <a:t>illuminated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</a:p>
          <a:p>
            <a:pPr algn="l"/>
            <a:r>
              <a:rPr lang="es-ES" sz="2000" dirty="0"/>
              <a:t>900nm light. </a:t>
            </a:r>
            <a:r>
              <a:rPr lang="es-ES" sz="2000" dirty="0" err="1"/>
              <a:t>Fringe</a:t>
            </a:r>
            <a:r>
              <a:rPr lang="es-ES" sz="2000" dirty="0"/>
              <a:t> </a:t>
            </a:r>
            <a:r>
              <a:rPr lang="es-ES" sz="2000" dirty="0" err="1"/>
              <a:t>amplitude</a:t>
            </a:r>
            <a:r>
              <a:rPr lang="es-ES" sz="2000" dirty="0"/>
              <a:t> 50%. </a:t>
            </a:r>
            <a:r>
              <a:rPr lang="es-ES" sz="1400" dirty="0" err="1"/>
              <a:t>Image</a:t>
            </a:r>
            <a:r>
              <a:rPr lang="es-ES" sz="1400" dirty="0"/>
              <a:t>: ESO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428992" y="428604"/>
            <a:ext cx="18357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800" dirty="0" smtClean="0">
                <a:solidFill>
                  <a:srgbClr val="003366"/>
                </a:solidFill>
              </a:rPr>
              <a:t>“</a:t>
            </a:r>
            <a:r>
              <a:rPr lang="es-ES" sz="2800" dirty="0" err="1" smtClean="0">
                <a:latin typeface="Comic Sans MS" pitchFamily="66" charset="0"/>
              </a:rPr>
              <a:t>Fringing</a:t>
            </a:r>
            <a:r>
              <a:rPr lang="es-ES" sz="2800" dirty="0" smtClean="0">
                <a:solidFill>
                  <a:srgbClr val="003366"/>
                </a:solidFill>
              </a:rPr>
              <a:t>”</a:t>
            </a:r>
            <a:endParaRPr lang="es-ES" sz="2800" dirty="0">
              <a:solidFill>
                <a:srgbClr val="003366"/>
              </a:solidFill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042988" y="1079500"/>
            <a:ext cx="72723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 dirty="0" err="1">
                <a:latin typeface="Comic Sans MS" pitchFamily="66" charset="0"/>
              </a:rPr>
              <a:t>The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fringes</a:t>
            </a:r>
            <a:r>
              <a:rPr lang="es-ES" sz="2000" dirty="0">
                <a:latin typeface="Comic Sans MS" pitchFamily="66" charset="0"/>
              </a:rPr>
              <a:t> are </a:t>
            </a:r>
            <a:r>
              <a:rPr lang="es-ES" sz="2000" dirty="0" err="1">
                <a:latin typeface="Comic Sans MS" pitchFamily="66" charset="0"/>
              </a:rPr>
              <a:t>effectively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contour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lines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showing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how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the</a:t>
            </a:r>
            <a:r>
              <a:rPr lang="es-ES" sz="2000" dirty="0">
                <a:latin typeface="Comic Sans MS" pitchFamily="66" charset="0"/>
              </a:rPr>
              <a:t> CCD </a:t>
            </a:r>
            <a:r>
              <a:rPr lang="es-ES" sz="2000" dirty="0" err="1">
                <a:latin typeface="Comic Sans MS" pitchFamily="66" charset="0"/>
              </a:rPr>
              <a:t>thickness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varies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over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its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>
                <a:latin typeface="Comic Sans MS" pitchFamily="66" charset="0"/>
              </a:rPr>
              <a:t>surface</a:t>
            </a:r>
            <a:r>
              <a:rPr lang="es-ES" dirty="0">
                <a:latin typeface="Comic Sans MS" pitchFamily="66" charset="0"/>
              </a:rPr>
              <a:t>.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626100" y="3784600"/>
            <a:ext cx="3025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 dirty="0"/>
              <a:t>(where </a:t>
            </a:r>
            <a:r>
              <a:rPr lang="en-US" sz="1400" dirty="0">
                <a:latin typeface="Symbol" pitchFamily="18" charset="2"/>
              </a:rPr>
              <a:t>l</a:t>
            </a:r>
            <a:r>
              <a:rPr lang="en-US" sz="1400" dirty="0"/>
              <a:t> is the wavelength in Silicon, </a:t>
            </a:r>
            <a:r>
              <a:rPr lang="en-US" sz="1400" i="1" dirty="0"/>
              <a:t>not</a:t>
            </a:r>
            <a:r>
              <a:rPr lang="en-US" sz="1400" dirty="0"/>
              <a:t> air)</a:t>
            </a: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H="1">
            <a:off x="4165600" y="3025775"/>
            <a:ext cx="1511300" cy="114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5648325" y="2816225"/>
            <a:ext cx="2708275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s-ES"/>
              <a:t>Thickness of CCD here= d</a:t>
            </a:r>
          </a:p>
        </p:txBody>
      </p:sp>
      <p:sp>
        <p:nvSpPr>
          <p:cNvPr id="21520" name="Line 16"/>
          <p:cNvSpPr>
            <a:spLocks noChangeShapeType="1"/>
          </p:cNvSpPr>
          <p:nvPr/>
        </p:nvSpPr>
        <p:spPr bwMode="auto">
          <a:xfrm flipH="1">
            <a:off x="4479925" y="3571875"/>
            <a:ext cx="1158875" cy="920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21521" name="Text Box 17"/>
          <p:cNvSpPr txBox="1">
            <a:spLocks noChangeArrowheads="1"/>
          </p:cNvSpPr>
          <p:nvPr/>
        </p:nvSpPr>
        <p:spPr bwMode="auto">
          <a:xfrm>
            <a:off x="5622925" y="3322638"/>
            <a:ext cx="3521075" cy="396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s-ES" dirty="0" err="1"/>
              <a:t>Thickness</a:t>
            </a:r>
            <a:r>
              <a:rPr lang="es-ES" dirty="0"/>
              <a:t> of CCD </a:t>
            </a:r>
            <a:r>
              <a:rPr lang="es-ES" dirty="0" err="1"/>
              <a:t>here</a:t>
            </a:r>
            <a:r>
              <a:rPr lang="es-ES" dirty="0"/>
              <a:t>= d </a:t>
            </a:r>
            <a:r>
              <a:rPr lang="en-US" dirty="0"/>
              <a:t>±</a:t>
            </a:r>
            <a:r>
              <a:rPr lang="es-ES" dirty="0"/>
              <a:t> </a:t>
            </a:r>
            <a:r>
              <a:rPr lang="en-US" sz="2000" dirty="0">
                <a:latin typeface="Symbol" pitchFamily="18" charset="2"/>
              </a:rPr>
              <a:t>l</a:t>
            </a:r>
            <a:r>
              <a:rPr lang="en-US" dirty="0"/>
              <a:t>/2</a:t>
            </a:r>
            <a:endParaRPr lang="es-ES" dirty="0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119438" y="1952625"/>
            <a:ext cx="1614487" cy="3400425"/>
          </a:xfrm>
          <a:custGeom>
            <a:avLst/>
            <a:gdLst/>
            <a:ahLst/>
            <a:cxnLst>
              <a:cxn ang="0">
                <a:pos x="87" y="2142"/>
              </a:cxn>
              <a:cxn ang="0">
                <a:pos x="39" y="1452"/>
              </a:cxn>
              <a:cxn ang="0">
                <a:pos x="321" y="1074"/>
              </a:cxn>
              <a:cxn ang="0">
                <a:pos x="903" y="534"/>
              </a:cxn>
              <a:cxn ang="0">
                <a:pos x="1005" y="0"/>
              </a:cxn>
            </a:cxnLst>
            <a:rect l="0" t="0" r="r" b="b"/>
            <a:pathLst>
              <a:path w="1017" h="2142">
                <a:moveTo>
                  <a:pt x="87" y="2142"/>
                </a:moveTo>
                <a:cubicBezTo>
                  <a:pt x="43" y="1886"/>
                  <a:pt x="0" y="1630"/>
                  <a:pt x="39" y="1452"/>
                </a:cubicBezTo>
                <a:cubicBezTo>
                  <a:pt x="78" y="1274"/>
                  <a:pt x="177" y="1227"/>
                  <a:pt x="321" y="1074"/>
                </a:cubicBezTo>
                <a:cubicBezTo>
                  <a:pt x="465" y="921"/>
                  <a:pt x="789" y="713"/>
                  <a:pt x="903" y="534"/>
                </a:cubicBezTo>
                <a:cubicBezTo>
                  <a:pt x="1017" y="355"/>
                  <a:pt x="1011" y="177"/>
                  <a:pt x="1005" y="0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560763" y="2994025"/>
            <a:ext cx="1716087" cy="2359025"/>
          </a:xfrm>
          <a:custGeom>
            <a:avLst/>
            <a:gdLst/>
            <a:ahLst/>
            <a:cxnLst>
              <a:cxn ang="0">
                <a:pos x="49" y="1486"/>
              </a:cxn>
              <a:cxn ang="0">
                <a:pos x="31" y="1042"/>
              </a:cxn>
              <a:cxn ang="0">
                <a:pos x="235" y="802"/>
              </a:cxn>
              <a:cxn ang="0">
                <a:pos x="883" y="130"/>
              </a:cxn>
              <a:cxn ang="0">
                <a:pos x="1081" y="22"/>
              </a:cxn>
            </a:cxnLst>
            <a:rect l="0" t="0" r="r" b="b"/>
            <a:pathLst>
              <a:path w="1081" h="1486">
                <a:moveTo>
                  <a:pt x="49" y="1486"/>
                </a:moveTo>
                <a:cubicBezTo>
                  <a:pt x="24" y="1321"/>
                  <a:pt x="0" y="1156"/>
                  <a:pt x="31" y="1042"/>
                </a:cubicBezTo>
                <a:cubicBezTo>
                  <a:pt x="62" y="928"/>
                  <a:pt x="93" y="954"/>
                  <a:pt x="235" y="802"/>
                </a:cubicBezTo>
                <a:cubicBezTo>
                  <a:pt x="377" y="650"/>
                  <a:pt x="742" y="260"/>
                  <a:pt x="883" y="130"/>
                </a:cubicBezTo>
                <a:cubicBezTo>
                  <a:pt x="1024" y="0"/>
                  <a:pt x="1052" y="11"/>
                  <a:pt x="1081" y="22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1571604" y="285728"/>
            <a:ext cx="708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>
                <a:latin typeface="Comic Sans MS" pitchFamily="66" charset="0"/>
              </a:rPr>
              <a:t>Fringed</a:t>
            </a:r>
            <a:r>
              <a:rPr lang="es-ES" sz="2400" dirty="0">
                <a:latin typeface="Comic Sans MS" pitchFamily="66" charset="0"/>
              </a:rPr>
              <a:t> </a:t>
            </a:r>
            <a:r>
              <a:rPr lang="es-ES" sz="2400" dirty="0" err="1">
                <a:latin typeface="Comic Sans MS" pitchFamily="66" charset="0"/>
              </a:rPr>
              <a:t>sky-lines</a:t>
            </a:r>
            <a:r>
              <a:rPr lang="es-ES" sz="2400" dirty="0">
                <a:latin typeface="Comic Sans MS" pitchFamily="66" charset="0"/>
              </a:rPr>
              <a:t>, </a:t>
            </a:r>
            <a:r>
              <a:rPr lang="es-ES" sz="2400" dirty="0" smtClean="0">
                <a:latin typeface="Comic Sans MS" pitchFamily="66" charset="0"/>
              </a:rPr>
              <a:t>Isaac Newton </a:t>
            </a:r>
            <a:r>
              <a:rPr lang="es-ES" sz="2400" dirty="0" err="1" smtClean="0">
                <a:latin typeface="Comic Sans MS" pitchFamily="66" charset="0"/>
              </a:rPr>
              <a:t>Telescope</a:t>
            </a:r>
            <a:r>
              <a:rPr lang="es-ES" sz="2400" dirty="0" smtClean="0">
                <a:latin typeface="Comic Sans MS" pitchFamily="66" charset="0"/>
              </a:rPr>
              <a:t> WFC</a:t>
            </a:r>
            <a:endParaRPr lang="es-ES" sz="2400" dirty="0">
              <a:latin typeface="Comic Sans MS" pitchFamily="66" charset="0"/>
            </a:endParaRPr>
          </a:p>
        </p:txBody>
      </p:sp>
      <p:pic>
        <p:nvPicPr>
          <p:cNvPr id="24579" name="Picture 7" descr="skyli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931862"/>
            <a:ext cx="9115425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60" name="Picture 4" descr="qe350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1" name="Picture 5" descr="qe365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2" name="Picture 6" descr="qe436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3" name="Picture 7" descr="qe500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4" name="Picture 8" descr="qe546_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5" name="Picture 9" descr="qe600_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6" name="Picture 10" descr="qe650_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7" name="Picture 11" descr="qe700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68" name="Picture 12" descr="qe800_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7699375" y="1447800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350 nm</a:t>
            </a:r>
            <a:endParaRPr kumimoji="1" lang="en-GB">
              <a:latin typeface="Arial" charset="0"/>
            </a:endParaRPr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7715250" y="1806575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365 nm</a:t>
            </a:r>
            <a:endParaRPr kumimoji="1" lang="en-GB">
              <a:latin typeface="Arial" charset="0"/>
            </a:endParaRPr>
          </a:p>
        </p:txBody>
      </p:sp>
      <p:sp>
        <p:nvSpPr>
          <p:cNvPr id="198671" name="Text Box 15"/>
          <p:cNvSpPr txBox="1">
            <a:spLocks noChangeArrowheads="1"/>
          </p:cNvSpPr>
          <p:nvPr/>
        </p:nvSpPr>
        <p:spPr bwMode="auto">
          <a:xfrm>
            <a:off x="7715250" y="2187575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436 nm</a:t>
            </a:r>
            <a:endParaRPr kumimoji="1" lang="en-GB">
              <a:latin typeface="Arial" charset="0"/>
            </a:endParaRPr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7715250" y="2568575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500 nm</a:t>
            </a:r>
            <a:endParaRPr kumimoji="1" lang="en-GB">
              <a:latin typeface="Arial" charset="0"/>
            </a:endParaRPr>
          </a:p>
        </p:txBody>
      </p:sp>
      <p:sp>
        <p:nvSpPr>
          <p:cNvPr id="198673" name="Text Box 17"/>
          <p:cNvSpPr txBox="1">
            <a:spLocks noChangeArrowheads="1"/>
          </p:cNvSpPr>
          <p:nvPr/>
        </p:nvSpPr>
        <p:spPr bwMode="auto">
          <a:xfrm>
            <a:off x="7715250" y="2949575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546 nm</a:t>
            </a:r>
            <a:endParaRPr kumimoji="1" lang="en-GB">
              <a:latin typeface="Arial" charset="0"/>
            </a:endParaRPr>
          </a:p>
        </p:txBody>
      </p:sp>
      <p:sp>
        <p:nvSpPr>
          <p:cNvPr id="198674" name="Text Box 18"/>
          <p:cNvSpPr txBox="1">
            <a:spLocks noChangeArrowheads="1"/>
          </p:cNvSpPr>
          <p:nvPr/>
        </p:nvSpPr>
        <p:spPr bwMode="auto">
          <a:xfrm>
            <a:off x="7715250" y="3330575"/>
            <a:ext cx="971550" cy="36671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600 nm</a:t>
            </a:r>
            <a:endParaRPr kumimoji="1" lang="en-GB">
              <a:latin typeface="Arial" charset="0"/>
            </a:endParaRPr>
          </a:p>
        </p:txBody>
      </p:sp>
      <p:sp>
        <p:nvSpPr>
          <p:cNvPr id="198675" name="Text Box 19"/>
          <p:cNvSpPr txBox="1">
            <a:spLocks noChangeArrowheads="1"/>
          </p:cNvSpPr>
          <p:nvPr/>
        </p:nvSpPr>
        <p:spPr bwMode="auto">
          <a:xfrm>
            <a:off x="7715250" y="3697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650 nm</a:t>
            </a:r>
            <a:endParaRPr kumimoji="1" lang="en-GB">
              <a:latin typeface="Arial" charset="0"/>
            </a:endParaRPr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7715250" y="4078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700 nm</a:t>
            </a:r>
            <a:endParaRPr kumimoji="1" lang="en-GB">
              <a:latin typeface="Arial" charset="0"/>
            </a:endParaRPr>
          </a:p>
        </p:txBody>
      </p:sp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7715250" y="4459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800 nm</a:t>
            </a:r>
            <a:endParaRPr kumimoji="1" lang="en-GB">
              <a:latin typeface="Arial" charset="0"/>
            </a:endParaRPr>
          </a:p>
        </p:txBody>
      </p:sp>
      <p:sp>
        <p:nvSpPr>
          <p:cNvPr id="198678" name="Text Box 22"/>
          <p:cNvSpPr txBox="1">
            <a:spLocks noChangeArrowheads="1"/>
          </p:cNvSpPr>
          <p:nvPr/>
        </p:nvSpPr>
        <p:spPr bwMode="auto">
          <a:xfrm>
            <a:off x="7715250" y="4840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900 nm</a:t>
            </a:r>
            <a:endParaRPr kumimoji="1" lang="en-GB">
              <a:latin typeface="Arial" charset="0"/>
            </a:endParaRPr>
          </a:p>
        </p:txBody>
      </p:sp>
      <p:sp>
        <p:nvSpPr>
          <p:cNvPr id="198679" name="Text Box 23"/>
          <p:cNvSpPr txBox="1">
            <a:spLocks noChangeArrowheads="1"/>
          </p:cNvSpPr>
          <p:nvPr/>
        </p:nvSpPr>
        <p:spPr bwMode="auto">
          <a:xfrm>
            <a:off x="7715250" y="5221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950 nm</a:t>
            </a:r>
            <a:endParaRPr kumimoji="1" lang="en-GB">
              <a:latin typeface="Arial" charset="0"/>
            </a:endParaRP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7715250" y="5602288"/>
            <a:ext cx="971550" cy="36671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b="1">
                <a:latin typeface="Arial" charset="0"/>
              </a:rPr>
              <a:t>990 nm</a:t>
            </a:r>
            <a:endParaRPr kumimoji="1" lang="en-GB">
              <a:latin typeface="Arial" charset="0"/>
            </a:endParaRPr>
          </a:p>
        </p:txBody>
      </p:sp>
      <p:pic>
        <p:nvPicPr>
          <p:cNvPr id="198681" name="Picture 25" descr="qe950_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82" name="Picture 26" descr="qe900_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pic>
        <p:nvPicPr>
          <p:cNvPr id="198683" name="Picture 27" descr="qe990_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8638" y="1390650"/>
            <a:ext cx="5487987" cy="4572000"/>
          </a:xfrm>
          <a:prstGeom prst="rect">
            <a:avLst/>
          </a:prstGeom>
          <a:noFill/>
        </p:spPr>
      </p:pic>
      <p:sp>
        <p:nvSpPr>
          <p:cNvPr id="198684" name="Text Box 28"/>
          <p:cNvSpPr txBox="1">
            <a:spLocks noChangeArrowheads="1"/>
          </p:cNvSpPr>
          <p:nvPr/>
        </p:nvSpPr>
        <p:spPr bwMode="auto">
          <a:xfrm>
            <a:off x="1447800" y="6019800"/>
            <a:ext cx="6137275" cy="30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FF6600"/>
              </a:buClr>
              <a:buFont typeface="Monotype Sorts" pitchFamily="2" charset="2"/>
              <a:buNone/>
            </a:pPr>
            <a:r>
              <a:rPr kumimoji="1" lang="en-GB" sz="1400" b="1">
                <a:latin typeface="Arial" charset="0"/>
              </a:rPr>
              <a:t>E2V CCD47-20 (1kx1k, 13um, AIMO, thinned), ~500x500 pixel area seen</a:t>
            </a:r>
            <a:endParaRPr kumimoji="1" lang="en-GB" sz="1400">
              <a:latin typeface="Arial" charset="0"/>
            </a:endParaRPr>
          </a:p>
        </p:txBody>
      </p:sp>
      <p:sp>
        <p:nvSpPr>
          <p:cNvPr id="198685" name="Text Box 29"/>
          <p:cNvSpPr txBox="1">
            <a:spLocks noChangeArrowheads="1"/>
          </p:cNvSpPr>
          <p:nvPr/>
        </p:nvSpPr>
        <p:spPr bwMode="auto">
          <a:xfrm>
            <a:off x="642910" y="541338"/>
            <a:ext cx="7745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dirty="0">
                <a:latin typeface="Comic Sans MS" pitchFamily="66" charset="0"/>
              </a:rPr>
              <a:t>Flat-</a:t>
            </a:r>
            <a:r>
              <a:rPr lang="es-ES" dirty="0" err="1">
                <a:latin typeface="Comic Sans MS" pitchFamily="66" charset="0"/>
              </a:rPr>
              <a:t>field</a:t>
            </a:r>
            <a:r>
              <a:rPr lang="es-ES" dirty="0">
                <a:latin typeface="Comic Sans MS" pitchFamily="66" charset="0"/>
              </a:rPr>
              <a:t> </a:t>
            </a:r>
            <a:r>
              <a:rPr lang="es-ES" dirty="0" err="1">
                <a:latin typeface="Comic Sans MS" pitchFamily="66" charset="0"/>
              </a:rPr>
              <a:t>sequence</a:t>
            </a:r>
            <a:r>
              <a:rPr lang="es-ES" dirty="0">
                <a:latin typeface="Comic Sans MS" pitchFamily="66" charset="0"/>
              </a:rPr>
              <a:t> </a:t>
            </a:r>
            <a:r>
              <a:rPr lang="es-ES" dirty="0" err="1">
                <a:latin typeface="Comic Sans MS" pitchFamily="66" charset="0"/>
              </a:rPr>
              <a:t>illustrating</a:t>
            </a:r>
            <a:r>
              <a:rPr lang="es-ES" dirty="0">
                <a:latin typeface="Comic Sans MS" pitchFamily="66" charset="0"/>
              </a:rPr>
              <a:t> laser-</a:t>
            </a:r>
            <a:r>
              <a:rPr lang="es-ES" dirty="0" err="1">
                <a:latin typeface="Comic Sans MS" pitchFamily="66" charset="0"/>
              </a:rPr>
              <a:t>annealing</a:t>
            </a:r>
            <a:r>
              <a:rPr lang="es-ES" dirty="0">
                <a:latin typeface="Comic Sans MS" pitchFamily="66" charset="0"/>
              </a:rPr>
              <a:t> </a:t>
            </a:r>
            <a:r>
              <a:rPr lang="es-ES" dirty="0" err="1">
                <a:latin typeface="Comic Sans MS" pitchFamily="66" charset="0"/>
              </a:rPr>
              <a:t>features</a:t>
            </a:r>
            <a:r>
              <a:rPr lang="es-ES" dirty="0">
                <a:latin typeface="Comic Sans MS" pitchFamily="66" charset="0"/>
              </a:rPr>
              <a:t> and </a:t>
            </a:r>
            <a:r>
              <a:rPr lang="es-ES" dirty="0" err="1">
                <a:latin typeface="Comic Sans MS" pitchFamily="66" charset="0"/>
              </a:rPr>
              <a:t>fringing</a:t>
            </a:r>
            <a:r>
              <a:rPr lang="es-ES" dirty="0">
                <a:latin typeface="Comic Sans MS" pitchFamily="66" charset="0"/>
              </a:rPr>
              <a:t>. </a:t>
            </a:r>
          </a:p>
        </p:txBody>
      </p:sp>
      <p:sp>
        <p:nvSpPr>
          <p:cNvPr id="198686" name="Rectangle 30"/>
          <p:cNvSpPr>
            <a:spLocks noChangeArrowheads="1"/>
          </p:cNvSpPr>
          <p:nvPr/>
        </p:nvSpPr>
        <p:spPr bwMode="auto">
          <a:xfrm>
            <a:off x="1692275" y="1119188"/>
            <a:ext cx="11414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s-ES" sz="1400">
                <a:solidFill>
                  <a:schemeClr val="tx1"/>
                </a:solidFill>
                <a:latin typeface="Arial" charset="0"/>
              </a:rPr>
              <a:t>Ralf Kohley.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0" grpId="0" autoUpdateAnimBg="0"/>
      <p:bldP spid="198671" grpId="0" autoUpdateAnimBg="0"/>
      <p:bldP spid="198672" grpId="0" autoUpdateAnimBg="0"/>
      <p:bldP spid="198673" grpId="0" autoUpdateAnimBg="0"/>
      <p:bldP spid="198674" grpId="0" autoUpdateAnimBg="0"/>
      <p:bldP spid="198675" grpId="0" autoUpdateAnimBg="0"/>
      <p:bldP spid="198676" grpId="0" autoUpdateAnimBg="0"/>
      <p:bldP spid="198677" grpId="0" autoUpdateAnimBg="0"/>
      <p:bldP spid="198678" grpId="0" autoUpdateAnimBg="0"/>
      <p:bldP spid="198679" grpId="0" autoUpdateAnimBg="0"/>
      <p:bldP spid="19868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8"/>
          <p:cNvSpPr>
            <a:spLocks noChangeArrowheads="1"/>
          </p:cNvSpPr>
          <p:nvPr/>
        </p:nvSpPr>
        <p:spPr bwMode="auto">
          <a:xfrm>
            <a:off x="1979613" y="1336675"/>
            <a:ext cx="6337300" cy="16557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35843" name="Line 6"/>
          <p:cNvSpPr>
            <a:spLocks noChangeShapeType="1"/>
          </p:cNvSpPr>
          <p:nvPr/>
        </p:nvSpPr>
        <p:spPr bwMode="auto">
          <a:xfrm>
            <a:off x="1476375" y="1552575"/>
            <a:ext cx="6477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4" name="Line 7"/>
          <p:cNvSpPr>
            <a:spLocks noChangeShapeType="1"/>
          </p:cNvSpPr>
          <p:nvPr/>
        </p:nvSpPr>
        <p:spPr bwMode="auto">
          <a:xfrm>
            <a:off x="1476375" y="1984375"/>
            <a:ext cx="1582738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5" name="Line 9"/>
          <p:cNvSpPr>
            <a:spLocks noChangeShapeType="1"/>
          </p:cNvSpPr>
          <p:nvPr/>
        </p:nvSpPr>
        <p:spPr bwMode="auto">
          <a:xfrm>
            <a:off x="1476375" y="2344738"/>
            <a:ext cx="3167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6" name="Line 10"/>
          <p:cNvSpPr>
            <a:spLocks noChangeShapeType="1"/>
          </p:cNvSpPr>
          <p:nvPr/>
        </p:nvSpPr>
        <p:spPr bwMode="auto">
          <a:xfrm>
            <a:off x="1476375" y="2705100"/>
            <a:ext cx="6191250" cy="0"/>
          </a:xfrm>
          <a:prstGeom prst="line">
            <a:avLst/>
          </a:prstGeom>
          <a:noFill/>
          <a:ln w="381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7" name="Line 11"/>
          <p:cNvSpPr>
            <a:spLocks noChangeShapeType="1"/>
          </p:cNvSpPr>
          <p:nvPr/>
        </p:nvSpPr>
        <p:spPr bwMode="auto">
          <a:xfrm>
            <a:off x="2987675" y="3143248"/>
            <a:ext cx="0" cy="1439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35848" name="Line 12"/>
          <p:cNvSpPr>
            <a:spLocks noChangeShapeType="1"/>
          </p:cNvSpPr>
          <p:nvPr/>
        </p:nvSpPr>
        <p:spPr bwMode="auto">
          <a:xfrm rot="-5400000">
            <a:off x="3887788" y="3684585"/>
            <a:ext cx="0" cy="1800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49" name="Freeform 14"/>
          <p:cNvSpPr>
            <a:spLocks/>
          </p:cNvSpPr>
          <p:nvPr/>
        </p:nvSpPr>
        <p:spPr bwMode="auto">
          <a:xfrm>
            <a:off x="2987675" y="3287710"/>
            <a:ext cx="1800225" cy="1296988"/>
          </a:xfrm>
          <a:custGeom>
            <a:avLst/>
            <a:gdLst>
              <a:gd name="T0" fmla="*/ 0 w 1134"/>
              <a:gd name="T1" fmla="*/ 0 h 907"/>
              <a:gd name="T2" fmla="*/ 572074627 w 1134"/>
              <a:gd name="T3" fmla="*/ 1482501572 h 907"/>
              <a:gd name="T4" fmla="*/ 2147483647 w 1134"/>
              <a:gd name="T5" fmla="*/ 1854661596 h 907"/>
              <a:gd name="T6" fmla="*/ 0 60000 65536"/>
              <a:gd name="T7" fmla="*/ 0 60000 65536"/>
              <a:gd name="T8" fmla="*/ 0 60000 65536"/>
              <a:gd name="T9" fmla="*/ 0 w 1134"/>
              <a:gd name="T10" fmla="*/ 0 h 907"/>
              <a:gd name="T11" fmla="*/ 1134 w 1134"/>
              <a:gd name="T12" fmla="*/ 907 h 9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34" h="907">
                <a:moveTo>
                  <a:pt x="0" y="0"/>
                </a:moveTo>
                <a:cubicBezTo>
                  <a:pt x="19" y="287"/>
                  <a:pt x="38" y="574"/>
                  <a:pt x="227" y="725"/>
                </a:cubicBezTo>
                <a:cubicBezTo>
                  <a:pt x="416" y="876"/>
                  <a:pt x="775" y="891"/>
                  <a:pt x="1134" y="907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539750" y="2455863"/>
            <a:ext cx="9064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800nm</a:t>
            </a:r>
          </a:p>
        </p:txBody>
      </p:sp>
      <p:sp>
        <p:nvSpPr>
          <p:cNvPr id="35851" name="Text Box 18"/>
          <p:cNvSpPr txBox="1">
            <a:spLocks noChangeArrowheads="1"/>
          </p:cNvSpPr>
          <p:nvPr/>
        </p:nvSpPr>
        <p:spPr bwMode="auto">
          <a:xfrm>
            <a:off x="519113" y="1268413"/>
            <a:ext cx="90646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400nm</a:t>
            </a:r>
          </a:p>
        </p:txBody>
      </p:sp>
      <p:sp>
        <p:nvSpPr>
          <p:cNvPr id="35852" name="Text Box 19"/>
          <p:cNvSpPr txBox="1">
            <a:spLocks noChangeArrowheads="1"/>
          </p:cNvSpPr>
          <p:nvPr/>
        </p:nvSpPr>
        <p:spPr bwMode="auto">
          <a:xfrm>
            <a:off x="539750" y="1660525"/>
            <a:ext cx="9064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550nm</a:t>
            </a:r>
          </a:p>
        </p:txBody>
      </p:sp>
      <p:sp>
        <p:nvSpPr>
          <p:cNvPr id="35853" name="Rectangle 20"/>
          <p:cNvSpPr>
            <a:spLocks noChangeArrowheads="1"/>
          </p:cNvSpPr>
          <p:nvPr/>
        </p:nvSpPr>
        <p:spPr bwMode="auto">
          <a:xfrm>
            <a:off x="539750" y="2092325"/>
            <a:ext cx="9064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650nm</a:t>
            </a:r>
          </a:p>
        </p:txBody>
      </p:sp>
      <p:sp>
        <p:nvSpPr>
          <p:cNvPr id="35854" name="Rectangle 3"/>
          <p:cNvSpPr>
            <a:spLocks/>
          </p:cNvSpPr>
          <p:nvPr/>
        </p:nvSpPr>
        <p:spPr bwMode="auto">
          <a:xfrm>
            <a:off x="395288" y="333375"/>
            <a:ext cx="8424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000" dirty="0">
                <a:latin typeface="Comic Sans MS" pitchFamily="66" charset="0"/>
              </a:rPr>
              <a:t>Silicon detectors need to be thick enough to absorb </a:t>
            </a:r>
            <a:endParaRPr lang="en-US" sz="2000" dirty="0" smtClean="0">
              <a:latin typeface="Comic Sans MS" pitchFamily="66" charset="0"/>
            </a:endParaRPr>
          </a:p>
          <a:p>
            <a:pPr algn="ctr" eaLnBrk="0" hangingPunct="0"/>
            <a:r>
              <a:rPr lang="en-US" sz="2000" dirty="0" smtClean="0">
                <a:latin typeface="Comic Sans MS" pitchFamily="66" charset="0"/>
              </a:rPr>
              <a:t>the </a:t>
            </a:r>
            <a:r>
              <a:rPr lang="en-US" sz="2000" dirty="0">
                <a:latin typeface="Comic Sans MS" pitchFamily="66" charset="0"/>
              </a:rPr>
              <a:t>wavelengths of interest </a:t>
            </a:r>
          </a:p>
        </p:txBody>
      </p:sp>
      <p:sp>
        <p:nvSpPr>
          <p:cNvPr id="35855" name="Text Box 25"/>
          <p:cNvSpPr txBox="1">
            <a:spLocks noChangeArrowheads="1"/>
          </p:cNvSpPr>
          <p:nvPr/>
        </p:nvSpPr>
        <p:spPr bwMode="auto">
          <a:xfrm>
            <a:off x="4787900" y="4494210"/>
            <a:ext cx="185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/>
              <a:t>Distance into silicon (x)</a:t>
            </a:r>
          </a:p>
        </p:txBody>
      </p:sp>
      <p:sp>
        <p:nvSpPr>
          <p:cNvPr id="35856" name="Line 27"/>
          <p:cNvSpPr>
            <a:spLocks noChangeShapeType="1"/>
          </p:cNvSpPr>
          <p:nvPr/>
        </p:nvSpPr>
        <p:spPr bwMode="auto">
          <a:xfrm>
            <a:off x="3419475" y="3827460"/>
            <a:ext cx="0" cy="1108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57" name="Line 28"/>
          <p:cNvSpPr>
            <a:spLocks noChangeShapeType="1"/>
          </p:cNvSpPr>
          <p:nvPr/>
        </p:nvSpPr>
        <p:spPr bwMode="auto">
          <a:xfrm>
            <a:off x="2987675" y="455136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5858" name="Line 29"/>
          <p:cNvSpPr>
            <a:spLocks noChangeShapeType="1"/>
          </p:cNvSpPr>
          <p:nvPr/>
        </p:nvSpPr>
        <p:spPr bwMode="auto">
          <a:xfrm>
            <a:off x="2963863" y="4779960"/>
            <a:ext cx="455612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59" name="Text Box 30"/>
          <p:cNvSpPr txBox="1">
            <a:spLocks noChangeArrowheads="1"/>
          </p:cNvSpPr>
          <p:nvPr/>
        </p:nvSpPr>
        <p:spPr bwMode="auto">
          <a:xfrm>
            <a:off x="2571736" y="5000636"/>
            <a:ext cx="1492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200">
                <a:latin typeface="Arial" charset="0"/>
              </a:rPr>
              <a:t>Absorption length L</a:t>
            </a:r>
          </a:p>
        </p:txBody>
      </p:sp>
      <p:sp>
        <p:nvSpPr>
          <p:cNvPr id="35860" name="Text Box 31"/>
          <p:cNvSpPr txBox="1">
            <a:spLocks noChangeArrowheads="1"/>
          </p:cNvSpPr>
          <p:nvPr/>
        </p:nvSpPr>
        <p:spPr bwMode="auto">
          <a:xfrm>
            <a:off x="828675" y="3851273"/>
            <a:ext cx="22304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400"/>
              <a:t>Fraction transmitted  f(x)</a:t>
            </a:r>
          </a:p>
        </p:txBody>
      </p:sp>
      <p:sp>
        <p:nvSpPr>
          <p:cNvPr id="35861" name="Rectangle 32"/>
          <p:cNvSpPr>
            <a:spLocks noChangeArrowheads="1"/>
          </p:cNvSpPr>
          <p:nvPr/>
        </p:nvSpPr>
        <p:spPr bwMode="auto">
          <a:xfrm>
            <a:off x="3779838" y="3614735"/>
            <a:ext cx="1836737" cy="396875"/>
          </a:xfrm>
          <a:prstGeom prst="rect">
            <a:avLst/>
          </a:prstGeom>
          <a:solidFill>
            <a:srgbClr val="DDDDDD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f(x) = exp(-x/L)</a:t>
            </a:r>
            <a:endParaRPr lang="es-ES" sz="2000">
              <a:latin typeface="Arial" charset="0"/>
            </a:endParaRPr>
          </a:p>
        </p:txBody>
      </p:sp>
      <p:sp>
        <p:nvSpPr>
          <p:cNvPr id="35862" name="Text Box 34"/>
          <p:cNvSpPr txBox="1">
            <a:spLocks noChangeArrowheads="1"/>
          </p:cNvSpPr>
          <p:nvPr/>
        </p:nvSpPr>
        <p:spPr bwMode="auto">
          <a:xfrm>
            <a:off x="2154238" y="1360488"/>
            <a:ext cx="762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200nm</a:t>
            </a:r>
          </a:p>
        </p:txBody>
      </p:sp>
      <p:sp>
        <p:nvSpPr>
          <p:cNvPr id="35863" name="Text Box 35"/>
          <p:cNvSpPr txBox="1">
            <a:spLocks noChangeArrowheads="1"/>
          </p:cNvSpPr>
          <p:nvPr/>
        </p:nvSpPr>
        <p:spPr bwMode="auto">
          <a:xfrm>
            <a:off x="3132138" y="1792288"/>
            <a:ext cx="5667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2</a:t>
            </a:r>
            <a:r>
              <a:rPr lang="es-ES" sz="1600">
                <a:latin typeface="Symbol" pitchFamily="18" charset="2"/>
              </a:rPr>
              <a:t>m</a:t>
            </a:r>
            <a:r>
              <a:rPr lang="es-ES" sz="1600"/>
              <a:t>m</a:t>
            </a:r>
          </a:p>
        </p:txBody>
      </p:sp>
      <p:sp>
        <p:nvSpPr>
          <p:cNvPr id="35864" name="Text Box 36"/>
          <p:cNvSpPr txBox="1">
            <a:spLocks noChangeArrowheads="1"/>
          </p:cNvSpPr>
          <p:nvPr/>
        </p:nvSpPr>
        <p:spPr bwMode="auto">
          <a:xfrm>
            <a:off x="4652963" y="2143125"/>
            <a:ext cx="56673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4</a:t>
            </a:r>
            <a:r>
              <a:rPr lang="es-ES" sz="1600">
                <a:latin typeface="Symbol" pitchFamily="18" charset="2"/>
              </a:rPr>
              <a:t>m</a:t>
            </a:r>
            <a:r>
              <a:rPr lang="es-ES" sz="1600"/>
              <a:t>m</a:t>
            </a:r>
          </a:p>
        </p:txBody>
      </p:sp>
      <p:sp>
        <p:nvSpPr>
          <p:cNvPr id="35865" name="Text Box 37"/>
          <p:cNvSpPr txBox="1">
            <a:spLocks noChangeArrowheads="1"/>
          </p:cNvSpPr>
          <p:nvPr/>
        </p:nvSpPr>
        <p:spPr bwMode="auto">
          <a:xfrm>
            <a:off x="7596188" y="2513013"/>
            <a:ext cx="669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15</a:t>
            </a:r>
            <a:r>
              <a:rPr lang="es-ES" sz="1600">
                <a:latin typeface="Symbol" pitchFamily="18" charset="2"/>
              </a:rPr>
              <a:t>m</a:t>
            </a:r>
            <a:r>
              <a:rPr lang="es-ES" sz="1600"/>
              <a:t>m</a:t>
            </a:r>
          </a:p>
        </p:txBody>
      </p:sp>
      <p:sp>
        <p:nvSpPr>
          <p:cNvPr id="35866" name="Rectangle 3"/>
          <p:cNvSpPr>
            <a:spLocks/>
          </p:cNvSpPr>
          <p:nvPr/>
        </p:nvSpPr>
        <p:spPr bwMode="auto">
          <a:xfrm>
            <a:off x="1428728" y="5214950"/>
            <a:ext cx="671517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Thin sheets of Silicon appear red in transmission </a:t>
            </a:r>
          </a:p>
        </p:txBody>
      </p:sp>
      <p:sp>
        <p:nvSpPr>
          <p:cNvPr id="35867" name="Text Box 40"/>
          <p:cNvSpPr txBox="1">
            <a:spLocks noChangeArrowheads="1"/>
          </p:cNvSpPr>
          <p:nvPr/>
        </p:nvSpPr>
        <p:spPr bwMode="auto">
          <a:xfrm>
            <a:off x="3643306" y="1285860"/>
            <a:ext cx="34310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i="1" dirty="0" err="1" smtClean="0"/>
              <a:t>Absorbtion</a:t>
            </a:r>
            <a:r>
              <a:rPr lang="es-ES" sz="2000" i="1" dirty="0" smtClean="0"/>
              <a:t> </a:t>
            </a:r>
            <a:r>
              <a:rPr lang="es-ES" sz="2000" i="1" dirty="0" err="1" smtClean="0"/>
              <a:t>lengths</a:t>
            </a:r>
            <a:r>
              <a:rPr lang="es-ES" sz="2000" i="1" dirty="0" smtClean="0"/>
              <a:t> (L) in </a:t>
            </a:r>
            <a:r>
              <a:rPr lang="es-ES" sz="2000" i="1" dirty="0" err="1" smtClean="0"/>
              <a:t>Silicon</a:t>
            </a:r>
            <a:endParaRPr lang="es-ES" sz="2000" i="1" dirty="0"/>
          </a:p>
        </p:txBody>
      </p:sp>
      <p:sp>
        <p:nvSpPr>
          <p:cNvPr id="35868" name="Text Box 41"/>
          <p:cNvSpPr txBox="1">
            <a:spLocks noChangeArrowheads="1"/>
          </p:cNvSpPr>
          <p:nvPr/>
        </p:nvSpPr>
        <p:spPr bwMode="auto">
          <a:xfrm>
            <a:off x="2632075" y="3160710"/>
            <a:ext cx="261938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200"/>
              <a:t>1</a:t>
            </a:r>
          </a:p>
        </p:txBody>
      </p:sp>
      <p:sp>
        <p:nvSpPr>
          <p:cNvPr id="35869" name="Line 42"/>
          <p:cNvSpPr>
            <a:spLocks noChangeShapeType="1"/>
          </p:cNvSpPr>
          <p:nvPr/>
        </p:nvSpPr>
        <p:spPr bwMode="auto">
          <a:xfrm>
            <a:off x="2916238" y="3219448"/>
            <a:ext cx="71437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35870" name="Line 43"/>
          <p:cNvSpPr>
            <a:spLocks noChangeShapeType="1"/>
          </p:cNvSpPr>
          <p:nvPr/>
        </p:nvSpPr>
        <p:spPr bwMode="auto">
          <a:xfrm>
            <a:off x="2843213" y="3282948"/>
            <a:ext cx="144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ES"/>
          </a:p>
        </p:txBody>
      </p:sp>
      <p:sp>
        <p:nvSpPr>
          <p:cNvPr id="32" name="Text Box 31"/>
          <p:cNvSpPr txBox="1">
            <a:spLocks noChangeArrowheads="1"/>
          </p:cNvSpPr>
          <p:nvPr/>
        </p:nvSpPr>
        <p:spPr bwMode="auto">
          <a:xfrm>
            <a:off x="642942" y="785794"/>
            <a:ext cx="12858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400" dirty="0" smtClean="0">
                <a:latin typeface="Comic Sans MS" pitchFamily="66" charset="0"/>
              </a:rPr>
              <a:t>Incident light</a:t>
            </a:r>
            <a:endParaRPr lang="en-GB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/>
          </p:cNvSpPr>
          <p:nvPr/>
        </p:nvSpPr>
        <p:spPr bwMode="auto">
          <a:xfrm>
            <a:off x="571472" y="0"/>
            <a:ext cx="79216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4000" dirty="0" smtClean="0">
                <a:latin typeface="Comic Sans MS" pitchFamily="66" charset="0"/>
              </a:rPr>
              <a:t>The </a:t>
            </a:r>
            <a:r>
              <a:rPr lang="en-US" sz="4000" dirty="0">
                <a:latin typeface="Comic Sans MS" pitchFamily="66" charset="0"/>
              </a:rPr>
              <a:t>Bucket-Brigade Structure</a:t>
            </a:r>
          </a:p>
        </p:txBody>
      </p:sp>
      <p:grpSp>
        <p:nvGrpSpPr>
          <p:cNvPr id="3" name="Group 391"/>
          <p:cNvGrpSpPr>
            <a:grpSpLocks/>
          </p:cNvGrpSpPr>
          <p:nvPr/>
        </p:nvGrpSpPr>
        <p:grpSpPr bwMode="auto">
          <a:xfrm>
            <a:off x="2711450" y="2727325"/>
            <a:ext cx="3621088" cy="1800225"/>
            <a:chOff x="927" y="3728"/>
            <a:chExt cx="5829" cy="2858"/>
          </a:xfrm>
        </p:grpSpPr>
        <p:sp>
          <p:nvSpPr>
            <p:cNvPr id="4" name="Line 392"/>
            <p:cNvSpPr>
              <a:spLocks noChangeShapeType="1"/>
            </p:cNvSpPr>
            <p:nvPr/>
          </p:nvSpPr>
          <p:spPr bwMode="auto">
            <a:xfrm flipV="1">
              <a:off x="3187" y="3753"/>
              <a:ext cx="2028" cy="20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" name="Oval 393"/>
            <p:cNvSpPr>
              <a:spLocks noChangeArrowheads="1"/>
            </p:cNvSpPr>
            <p:nvPr/>
          </p:nvSpPr>
          <p:spPr bwMode="auto">
            <a:xfrm>
              <a:off x="3068" y="5775"/>
              <a:ext cx="376" cy="7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6" name="Group 394"/>
            <p:cNvGrpSpPr>
              <a:grpSpLocks/>
            </p:cNvGrpSpPr>
            <p:nvPr/>
          </p:nvGrpSpPr>
          <p:grpSpPr bwMode="auto">
            <a:xfrm>
              <a:off x="2438" y="5722"/>
              <a:ext cx="524" cy="864"/>
              <a:chOff x="2438" y="5722"/>
              <a:chExt cx="524" cy="864"/>
            </a:xfrm>
          </p:grpSpPr>
          <p:sp>
            <p:nvSpPr>
              <p:cNvPr id="47" name="Oval 395"/>
              <p:cNvSpPr>
                <a:spLocks noChangeArrowheads="1"/>
              </p:cNvSpPr>
              <p:nvPr/>
            </p:nvSpPr>
            <p:spPr bwMode="auto">
              <a:xfrm>
                <a:off x="2438" y="5774"/>
                <a:ext cx="376" cy="7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" name="Rectangle 396"/>
              <p:cNvSpPr>
                <a:spLocks noChangeArrowheads="1"/>
              </p:cNvSpPr>
              <p:nvPr/>
            </p:nvSpPr>
            <p:spPr bwMode="auto">
              <a:xfrm>
                <a:off x="2626" y="5722"/>
                <a:ext cx="336" cy="8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7" name="Line 397"/>
            <p:cNvSpPr>
              <a:spLocks noChangeShapeType="1"/>
            </p:cNvSpPr>
            <p:nvPr/>
          </p:nvSpPr>
          <p:spPr bwMode="auto">
            <a:xfrm flipH="1">
              <a:off x="2609" y="6491"/>
              <a:ext cx="6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" name="Rectangle 398"/>
            <p:cNvSpPr>
              <a:spLocks noChangeArrowheads="1"/>
            </p:cNvSpPr>
            <p:nvPr/>
          </p:nvSpPr>
          <p:spPr bwMode="auto">
            <a:xfrm>
              <a:off x="2459" y="5692"/>
              <a:ext cx="269" cy="9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" name="Line 399"/>
            <p:cNvSpPr>
              <a:spLocks noChangeShapeType="1"/>
            </p:cNvSpPr>
            <p:nvPr/>
          </p:nvSpPr>
          <p:spPr bwMode="auto">
            <a:xfrm flipV="1">
              <a:off x="2553" y="3745"/>
              <a:ext cx="2097" cy="20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" name="Oval 400"/>
            <p:cNvSpPr>
              <a:spLocks noChangeArrowheads="1"/>
            </p:cNvSpPr>
            <p:nvPr/>
          </p:nvSpPr>
          <p:spPr bwMode="auto">
            <a:xfrm>
              <a:off x="5110" y="3740"/>
              <a:ext cx="341" cy="5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" name="Line 401"/>
            <p:cNvSpPr>
              <a:spLocks noChangeShapeType="1"/>
            </p:cNvSpPr>
            <p:nvPr/>
          </p:nvSpPr>
          <p:spPr bwMode="auto">
            <a:xfrm flipH="1">
              <a:off x="4746" y="3739"/>
              <a:ext cx="5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" name="Line 402"/>
            <p:cNvSpPr>
              <a:spLocks noChangeShapeType="1"/>
            </p:cNvSpPr>
            <p:nvPr/>
          </p:nvSpPr>
          <p:spPr bwMode="auto">
            <a:xfrm flipV="1">
              <a:off x="4659" y="3734"/>
              <a:ext cx="86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" name="Line 403"/>
            <p:cNvSpPr>
              <a:spLocks noChangeShapeType="1"/>
            </p:cNvSpPr>
            <p:nvPr/>
          </p:nvSpPr>
          <p:spPr bwMode="auto">
            <a:xfrm flipH="1">
              <a:off x="4730" y="4341"/>
              <a:ext cx="5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" name="Arc 404"/>
            <p:cNvSpPr>
              <a:spLocks/>
            </p:cNvSpPr>
            <p:nvPr/>
          </p:nvSpPr>
          <p:spPr bwMode="auto">
            <a:xfrm>
              <a:off x="4703" y="4273"/>
              <a:ext cx="44" cy="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" name="Line 405"/>
            <p:cNvSpPr>
              <a:spLocks noChangeShapeType="1"/>
            </p:cNvSpPr>
            <p:nvPr/>
          </p:nvSpPr>
          <p:spPr bwMode="auto">
            <a:xfrm flipH="1">
              <a:off x="3262" y="4335"/>
              <a:ext cx="1476" cy="1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6" name="Line 406"/>
            <p:cNvSpPr>
              <a:spLocks noChangeShapeType="1"/>
            </p:cNvSpPr>
            <p:nvPr/>
          </p:nvSpPr>
          <p:spPr bwMode="auto">
            <a:xfrm flipV="1">
              <a:off x="4697" y="3789"/>
              <a:ext cx="1784" cy="200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7" name="Oval 407"/>
            <p:cNvSpPr>
              <a:spLocks noChangeArrowheads="1"/>
            </p:cNvSpPr>
            <p:nvPr/>
          </p:nvSpPr>
          <p:spPr bwMode="auto">
            <a:xfrm>
              <a:off x="4578" y="5772"/>
              <a:ext cx="376" cy="7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8" name="Group 408"/>
            <p:cNvGrpSpPr>
              <a:grpSpLocks/>
            </p:cNvGrpSpPr>
            <p:nvPr/>
          </p:nvGrpSpPr>
          <p:grpSpPr bwMode="auto">
            <a:xfrm>
              <a:off x="3948" y="5719"/>
              <a:ext cx="524" cy="864"/>
              <a:chOff x="3948" y="5719"/>
              <a:chExt cx="524" cy="864"/>
            </a:xfrm>
          </p:grpSpPr>
          <p:sp>
            <p:nvSpPr>
              <p:cNvPr id="45" name="Oval 409"/>
              <p:cNvSpPr>
                <a:spLocks noChangeArrowheads="1"/>
              </p:cNvSpPr>
              <p:nvPr/>
            </p:nvSpPr>
            <p:spPr bwMode="auto">
              <a:xfrm>
                <a:off x="3948" y="5771"/>
                <a:ext cx="376" cy="7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" name="Rectangle 410"/>
              <p:cNvSpPr>
                <a:spLocks noChangeArrowheads="1"/>
              </p:cNvSpPr>
              <p:nvPr/>
            </p:nvSpPr>
            <p:spPr bwMode="auto">
              <a:xfrm>
                <a:off x="4136" y="5719"/>
                <a:ext cx="336" cy="8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9" name="Line 411"/>
            <p:cNvSpPr>
              <a:spLocks noChangeShapeType="1"/>
            </p:cNvSpPr>
            <p:nvPr/>
          </p:nvSpPr>
          <p:spPr bwMode="auto">
            <a:xfrm flipH="1">
              <a:off x="4119" y="6488"/>
              <a:ext cx="6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0" name="Rectangle 412"/>
            <p:cNvSpPr>
              <a:spLocks noChangeArrowheads="1"/>
            </p:cNvSpPr>
            <p:nvPr/>
          </p:nvSpPr>
          <p:spPr bwMode="auto">
            <a:xfrm>
              <a:off x="3976" y="5689"/>
              <a:ext cx="269" cy="9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1" name="Line 413"/>
            <p:cNvSpPr>
              <a:spLocks noChangeShapeType="1"/>
            </p:cNvSpPr>
            <p:nvPr/>
          </p:nvSpPr>
          <p:spPr bwMode="auto">
            <a:xfrm flipV="1">
              <a:off x="4051" y="3765"/>
              <a:ext cx="1996" cy="20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2" name="Line 414"/>
            <p:cNvSpPr>
              <a:spLocks noChangeShapeType="1"/>
            </p:cNvSpPr>
            <p:nvPr/>
          </p:nvSpPr>
          <p:spPr bwMode="auto">
            <a:xfrm flipV="1">
              <a:off x="4863" y="4321"/>
              <a:ext cx="1778" cy="21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3" name="Oval 415"/>
            <p:cNvSpPr>
              <a:spLocks noChangeArrowheads="1"/>
            </p:cNvSpPr>
            <p:nvPr/>
          </p:nvSpPr>
          <p:spPr bwMode="auto">
            <a:xfrm>
              <a:off x="6415" y="3737"/>
              <a:ext cx="341" cy="5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4" name="Line 416"/>
            <p:cNvSpPr>
              <a:spLocks noChangeShapeType="1"/>
            </p:cNvSpPr>
            <p:nvPr/>
          </p:nvSpPr>
          <p:spPr bwMode="auto">
            <a:xfrm flipH="1">
              <a:off x="6066" y="4338"/>
              <a:ext cx="5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5" name="Arc 417"/>
            <p:cNvSpPr>
              <a:spLocks/>
            </p:cNvSpPr>
            <p:nvPr/>
          </p:nvSpPr>
          <p:spPr bwMode="auto">
            <a:xfrm>
              <a:off x="6056" y="4283"/>
              <a:ext cx="42" cy="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6" name="Line 418"/>
            <p:cNvSpPr>
              <a:spLocks noChangeShapeType="1"/>
            </p:cNvSpPr>
            <p:nvPr/>
          </p:nvSpPr>
          <p:spPr bwMode="auto">
            <a:xfrm flipH="1">
              <a:off x="4772" y="4347"/>
              <a:ext cx="1322" cy="14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7" name="Line 419"/>
            <p:cNvSpPr>
              <a:spLocks noChangeShapeType="1"/>
            </p:cNvSpPr>
            <p:nvPr/>
          </p:nvSpPr>
          <p:spPr bwMode="auto">
            <a:xfrm flipV="1">
              <a:off x="1676" y="3751"/>
              <a:ext cx="2200" cy="20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28" name="Oval 420"/>
            <p:cNvSpPr>
              <a:spLocks noChangeArrowheads="1"/>
            </p:cNvSpPr>
            <p:nvPr/>
          </p:nvSpPr>
          <p:spPr bwMode="auto">
            <a:xfrm>
              <a:off x="1557" y="5771"/>
              <a:ext cx="376" cy="712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29" name="Group 421"/>
            <p:cNvGrpSpPr>
              <a:grpSpLocks/>
            </p:cNvGrpSpPr>
            <p:nvPr/>
          </p:nvGrpSpPr>
          <p:grpSpPr bwMode="auto">
            <a:xfrm>
              <a:off x="927" y="5715"/>
              <a:ext cx="524" cy="864"/>
              <a:chOff x="927" y="5715"/>
              <a:chExt cx="524" cy="864"/>
            </a:xfrm>
          </p:grpSpPr>
          <p:sp>
            <p:nvSpPr>
              <p:cNvPr id="43" name="Oval 422"/>
              <p:cNvSpPr>
                <a:spLocks noChangeArrowheads="1"/>
              </p:cNvSpPr>
              <p:nvPr/>
            </p:nvSpPr>
            <p:spPr bwMode="auto">
              <a:xfrm>
                <a:off x="927" y="5767"/>
                <a:ext cx="376" cy="71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" name="Rectangle 423"/>
              <p:cNvSpPr>
                <a:spLocks noChangeArrowheads="1"/>
              </p:cNvSpPr>
              <p:nvPr/>
            </p:nvSpPr>
            <p:spPr bwMode="auto">
              <a:xfrm>
                <a:off x="1115" y="5715"/>
                <a:ext cx="336" cy="8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30" name="Line 424"/>
            <p:cNvSpPr>
              <a:spLocks noChangeShapeType="1"/>
            </p:cNvSpPr>
            <p:nvPr/>
          </p:nvSpPr>
          <p:spPr bwMode="auto">
            <a:xfrm flipH="1">
              <a:off x="1098" y="6487"/>
              <a:ext cx="6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1" name="Rectangle 425"/>
            <p:cNvSpPr>
              <a:spLocks noChangeArrowheads="1"/>
            </p:cNvSpPr>
            <p:nvPr/>
          </p:nvSpPr>
          <p:spPr bwMode="auto">
            <a:xfrm>
              <a:off x="948" y="5680"/>
              <a:ext cx="269" cy="9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2" name="Line 426"/>
            <p:cNvSpPr>
              <a:spLocks noChangeShapeType="1"/>
            </p:cNvSpPr>
            <p:nvPr/>
          </p:nvSpPr>
          <p:spPr bwMode="auto">
            <a:xfrm flipV="1">
              <a:off x="1055" y="3748"/>
              <a:ext cx="2239" cy="20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3" name="Line 427"/>
            <p:cNvSpPr>
              <a:spLocks noChangeShapeType="1"/>
            </p:cNvSpPr>
            <p:nvPr/>
          </p:nvSpPr>
          <p:spPr bwMode="auto">
            <a:xfrm flipV="1">
              <a:off x="1833" y="4312"/>
              <a:ext cx="2170" cy="214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4" name="Oval 428"/>
            <p:cNvSpPr>
              <a:spLocks noChangeArrowheads="1"/>
            </p:cNvSpPr>
            <p:nvPr/>
          </p:nvSpPr>
          <p:spPr bwMode="auto">
            <a:xfrm>
              <a:off x="3774" y="3736"/>
              <a:ext cx="341" cy="597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5" name="Line 429"/>
            <p:cNvSpPr>
              <a:spLocks noChangeShapeType="1"/>
            </p:cNvSpPr>
            <p:nvPr/>
          </p:nvSpPr>
          <p:spPr bwMode="auto">
            <a:xfrm flipH="1" flipV="1">
              <a:off x="3395" y="3728"/>
              <a:ext cx="534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6" name="Line 430"/>
            <p:cNvSpPr>
              <a:spLocks noChangeShapeType="1"/>
            </p:cNvSpPr>
            <p:nvPr/>
          </p:nvSpPr>
          <p:spPr bwMode="auto">
            <a:xfrm flipV="1">
              <a:off x="3308" y="3730"/>
              <a:ext cx="86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7" name="Line 431"/>
            <p:cNvSpPr>
              <a:spLocks noChangeShapeType="1"/>
            </p:cNvSpPr>
            <p:nvPr/>
          </p:nvSpPr>
          <p:spPr bwMode="auto">
            <a:xfrm flipH="1">
              <a:off x="3378" y="4336"/>
              <a:ext cx="5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8" name="Arc 432"/>
            <p:cNvSpPr>
              <a:spLocks/>
            </p:cNvSpPr>
            <p:nvPr/>
          </p:nvSpPr>
          <p:spPr bwMode="auto">
            <a:xfrm>
              <a:off x="3332" y="4268"/>
              <a:ext cx="48" cy="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</a:path>
                <a:path w="21600" h="21600" stroke="0" extrusionOk="0">
                  <a:moveTo>
                    <a:pt x="21600" y="21600"/>
                  </a:moveTo>
                  <a:cubicBezTo>
                    <a:pt x="9670" y="21600"/>
                    <a:pt x="0" y="11929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39" name="Line 433"/>
            <p:cNvSpPr>
              <a:spLocks noChangeShapeType="1"/>
            </p:cNvSpPr>
            <p:nvPr/>
          </p:nvSpPr>
          <p:spPr bwMode="auto">
            <a:xfrm flipH="1">
              <a:off x="1751" y="4340"/>
              <a:ext cx="1614" cy="14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40" name="Line 434"/>
            <p:cNvSpPr>
              <a:spLocks noChangeShapeType="1"/>
            </p:cNvSpPr>
            <p:nvPr/>
          </p:nvSpPr>
          <p:spPr bwMode="auto">
            <a:xfrm flipV="1">
              <a:off x="3341" y="4298"/>
              <a:ext cx="2023" cy="21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41" name="Line 435"/>
            <p:cNvSpPr>
              <a:spLocks noChangeShapeType="1"/>
            </p:cNvSpPr>
            <p:nvPr/>
          </p:nvSpPr>
          <p:spPr bwMode="auto">
            <a:xfrm flipH="1">
              <a:off x="6119" y="3733"/>
              <a:ext cx="47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42" name="Line 436"/>
            <p:cNvSpPr>
              <a:spLocks noChangeShapeType="1"/>
            </p:cNvSpPr>
            <p:nvPr/>
          </p:nvSpPr>
          <p:spPr bwMode="auto">
            <a:xfrm flipV="1">
              <a:off x="6055" y="3729"/>
              <a:ext cx="64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49" name="Group 437"/>
          <p:cNvGrpSpPr>
            <a:grpSpLocks/>
          </p:cNvGrpSpPr>
          <p:nvPr/>
        </p:nvGrpSpPr>
        <p:grpSpPr bwMode="auto">
          <a:xfrm>
            <a:off x="2352675" y="4635500"/>
            <a:ext cx="2873375" cy="781050"/>
            <a:chOff x="350" y="6757"/>
            <a:chExt cx="4625" cy="1239"/>
          </a:xfrm>
        </p:grpSpPr>
        <p:sp>
          <p:nvSpPr>
            <p:cNvPr id="50" name="Oval 438"/>
            <p:cNvSpPr>
              <a:spLocks noChangeArrowheads="1"/>
            </p:cNvSpPr>
            <p:nvPr/>
          </p:nvSpPr>
          <p:spPr bwMode="auto">
            <a:xfrm>
              <a:off x="350" y="7108"/>
              <a:ext cx="555" cy="721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1" name="Line 439"/>
            <p:cNvSpPr>
              <a:spLocks noChangeShapeType="1"/>
            </p:cNvSpPr>
            <p:nvPr/>
          </p:nvSpPr>
          <p:spPr bwMode="auto">
            <a:xfrm flipV="1">
              <a:off x="485" y="6786"/>
              <a:ext cx="467" cy="3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2" name="Line 440"/>
            <p:cNvSpPr>
              <a:spLocks noChangeShapeType="1"/>
            </p:cNvSpPr>
            <p:nvPr/>
          </p:nvSpPr>
          <p:spPr bwMode="auto">
            <a:xfrm flipV="1">
              <a:off x="960" y="6757"/>
              <a:ext cx="172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53" name="Group 441"/>
            <p:cNvGrpSpPr>
              <a:grpSpLocks/>
            </p:cNvGrpSpPr>
            <p:nvPr/>
          </p:nvGrpSpPr>
          <p:grpSpPr bwMode="auto">
            <a:xfrm>
              <a:off x="4311" y="6818"/>
              <a:ext cx="664" cy="1008"/>
              <a:chOff x="4311" y="6818"/>
              <a:chExt cx="664" cy="1008"/>
            </a:xfrm>
          </p:grpSpPr>
          <p:sp>
            <p:nvSpPr>
              <p:cNvPr id="64" name="Oval 442"/>
              <p:cNvSpPr>
                <a:spLocks noChangeArrowheads="1"/>
              </p:cNvSpPr>
              <p:nvPr/>
            </p:nvSpPr>
            <p:spPr bwMode="auto">
              <a:xfrm>
                <a:off x="4420" y="6919"/>
                <a:ext cx="555" cy="72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" name="Rectangle 443"/>
              <p:cNvSpPr>
                <a:spLocks noChangeArrowheads="1"/>
              </p:cNvSpPr>
              <p:nvPr/>
            </p:nvSpPr>
            <p:spPr bwMode="auto">
              <a:xfrm>
                <a:off x="4311" y="6818"/>
                <a:ext cx="389" cy="100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54" name="Oval 444"/>
            <p:cNvSpPr>
              <a:spLocks noChangeArrowheads="1"/>
            </p:cNvSpPr>
            <p:nvPr/>
          </p:nvSpPr>
          <p:spPr bwMode="auto">
            <a:xfrm>
              <a:off x="3978" y="7262"/>
              <a:ext cx="555" cy="721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5" name="Line 445"/>
            <p:cNvSpPr>
              <a:spLocks noChangeShapeType="1"/>
            </p:cNvSpPr>
            <p:nvPr/>
          </p:nvSpPr>
          <p:spPr bwMode="auto">
            <a:xfrm flipH="1" flipV="1">
              <a:off x="1130" y="6759"/>
              <a:ext cx="3599" cy="1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6" name="Rectangle 446"/>
            <p:cNvSpPr>
              <a:spLocks noChangeArrowheads="1"/>
            </p:cNvSpPr>
            <p:nvPr/>
          </p:nvSpPr>
          <p:spPr bwMode="auto">
            <a:xfrm>
              <a:off x="4607" y="7510"/>
              <a:ext cx="223" cy="353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7" name="Line 447"/>
            <p:cNvSpPr>
              <a:spLocks noChangeShapeType="1"/>
            </p:cNvSpPr>
            <p:nvPr/>
          </p:nvSpPr>
          <p:spPr bwMode="auto">
            <a:xfrm flipV="1">
              <a:off x="4380" y="7585"/>
              <a:ext cx="475" cy="38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flipH="1" flipV="1">
              <a:off x="614" y="7837"/>
              <a:ext cx="3637" cy="1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59" name="Line 449"/>
            <p:cNvSpPr>
              <a:spLocks noChangeShapeType="1"/>
            </p:cNvSpPr>
            <p:nvPr/>
          </p:nvSpPr>
          <p:spPr bwMode="auto">
            <a:xfrm>
              <a:off x="1120" y="7495"/>
              <a:ext cx="2849" cy="1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0" name="Line 450"/>
            <p:cNvSpPr>
              <a:spLocks noChangeShapeType="1"/>
            </p:cNvSpPr>
            <p:nvPr/>
          </p:nvSpPr>
          <p:spPr bwMode="auto">
            <a:xfrm flipV="1">
              <a:off x="791" y="7477"/>
              <a:ext cx="334" cy="3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1" name="Arc 451"/>
            <p:cNvSpPr>
              <a:spLocks/>
            </p:cNvSpPr>
            <p:nvPr/>
          </p:nvSpPr>
          <p:spPr bwMode="auto">
            <a:xfrm rot="-2700000">
              <a:off x="985" y="7139"/>
              <a:ext cx="312" cy="2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2" name="Rectangle 452"/>
            <p:cNvSpPr>
              <a:spLocks noChangeArrowheads="1"/>
            </p:cNvSpPr>
            <p:nvPr/>
          </p:nvSpPr>
          <p:spPr bwMode="auto">
            <a:xfrm>
              <a:off x="1078" y="7021"/>
              <a:ext cx="192" cy="9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3" name="Line 453"/>
            <p:cNvSpPr>
              <a:spLocks noChangeShapeType="1"/>
            </p:cNvSpPr>
            <p:nvPr/>
          </p:nvSpPr>
          <p:spPr bwMode="auto">
            <a:xfrm flipH="1" flipV="1">
              <a:off x="635" y="7100"/>
              <a:ext cx="3599" cy="1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66" name="Group 454"/>
          <p:cNvGrpSpPr>
            <a:grpSpLocks/>
          </p:cNvGrpSpPr>
          <p:nvPr/>
        </p:nvGrpSpPr>
        <p:grpSpPr bwMode="auto">
          <a:xfrm>
            <a:off x="3154363" y="3509963"/>
            <a:ext cx="296862" cy="282575"/>
            <a:chOff x="1640" y="4970"/>
            <a:chExt cx="479" cy="448"/>
          </a:xfrm>
        </p:grpSpPr>
        <p:sp>
          <p:nvSpPr>
            <p:cNvPr id="67" name="Oval 455"/>
            <p:cNvSpPr>
              <a:spLocks noChangeArrowheads="1"/>
            </p:cNvSpPr>
            <p:nvPr/>
          </p:nvSpPr>
          <p:spPr bwMode="auto">
            <a:xfrm>
              <a:off x="1658" y="5239"/>
              <a:ext cx="445" cy="1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8" name="Rectangle 456"/>
            <p:cNvSpPr>
              <a:spLocks noChangeArrowheads="1"/>
            </p:cNvSpPr>
            <p:nvPr/>
          </p:nvSpPr>
          <p:spPr bwMode="auto">
            <a:xfrm>
              <a:off x="1640" y="5067"/>
              <a:ext cx="475" cy="26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69" name="Oval 457"/>
            <p:cNvSpPr>
              <a:spLocks noChangeArrowheads="1"/>
            </p:cNvSpPr>
            <p:nvPr/>
          </p:nvSpPr>
          <p:spPr bwMode="auto">
            <a:xfrm>
              <a:off x="1644" y="4970"/>
              <a:ext cx="467" cy="17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0" name="Line 458"/>
            <p:cNvSpPr>
              <a:spLocks noChangeShapeType="1"/>
            </p:cNvSpPr>
            <p:nvPr/>
          </p:nvSpPr>
          <p:spPr bwMode="auto">
            <a:xfrm>
              <a:off x="1646" y="5066"/>
              <a:ext cx="9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1" name="Line 459"/>
            <p:cNvSpPr>
              <a:spLocks noChangeShapeType="1"/>
            </p:cNvSpPr>
            <p:nvPr/>
          </p:nvSpPr>
          <p:spPr bwMode="auto">
            <a:xfrm flipH="1">
              <a:off x="2103" y="5061"/>
              <a:ext cx="16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sp>
        <p:nvSpPr>
          <p:cNvPr id="72" name="Oval 460"/>
          <p:cNvSpPr>
            <a:spLocks noChangeArrowheads="1"/>
          </p:cNvSpPr>
          <p:nvPr/>
        </p:nvSpPr>
        <p:spPr bwMode="auto">
          <a:xfrm>
            <a:off x="2676525" y="2811463"/>
            <a:ext cx="295275" cy="119062"/>
          </a:xfrm>
          <a:prstGeom prst="ellipse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grpSp>
        <p:nvGrpSpPr>
          <p:cNvPr id="73" name="Group 461"/>
          <p:cNvGrpSpPr>
            <a:grpSpLocks/>
          </p:cNvGrpSpPr>
          <p:nvPr/>
        </p:nvGrpSpPr>
        <p:grpSpPr bwMode="auto">
          <a:xfrm>
            <a:off x="4959350" y="3511550"/>
            <a:ext cx="296863" cy="282575"/>
            <a:chOff x="4545" y="4973"/>
            <a:chExt cx="479" cy="448"/>
          </a:xfrm>
        </p:grpSpPr>
        <p:sp>
          <p:nvSpPr>
            <p:cNvPr id="74" name="Oval 462"/>
            <p:cNvSpPr>
              <a:spLocks noChangeArrowheads="1"/>
            </p:cNvSpPr>
            <p:nvPr/>
          </p:nvSpPr>
          <p:spPr bwMode="auto">
            <a:xfrm>
              <a:off x="4563" y="5242"/>
              <a:ext cx="445" cy="1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5" name="Rectangle 463"/>
            <p:cNvSpPr>
              <a:spLocks noChangeArrowheads="1"/>
            </p:cNvSpPr>
            <p:nvPr/>
          </p:nvSpPr>
          <p:spPr bwMode="auto">
            <a:xfrm>
              <a:off x="4545" y="5070"/>
              <a:ext cx="475" cy="26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6" name="Oval 464"/>
            <p:cNvSpPr>
              <a:spLocks noChangeArrowheads="1"/>
            </p:cNvSpPr>
            <p:nvPr/>
          </p:nvSpPr>
          <p:spPr bwMode="auto">
            <a:xfrm>
              <a:off x="4549" y="4973"/>
              <a:ext cx="467" cy="17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7" name="Line 465"/>
            <p:cNvSpPr>
              <a:spLocks noChangeShapeType="1"/>
            </p:cNvSpPr>
            <p:nvPr/>
          </p:nvSpPr>
          <p:spPr bwMode="auto">
            <a:xfrm>
              <a:off x="4551" y="5069"/>
              <a:ext cx="9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78" name="Line 466"/>
            <p:cNvSpPr>
              <a:spLocks noChangeShapeType="1"/>
            </p:cNvSpPr>
            <p:nvPr/>
          </p:nvSpPr>
          <p:spPr bwMode="auto">
            <a:xfrm flipH="1">
              <a:off x="5008" y="5064"/>
              <a:ext cx="16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79" name="Group 467"/>
          <p:cNvGrpSpPr>
            <a:grpSpLocks/>
          </p:cNvGrpSpPr>
          <p:nvPr/>
        </p:nvGrpSpPr>
        <p:grpSpPr bwMode="auto">
          <a:xfrm>
            <a:off x="4065588" y="3511550"/>
            <a:ext cx="296862" cy="282575"/>
            <a:chOff x="3106" y="4973"/>
            <a:chExt cx="479" cy="448"/>
          </a:xfrm>
        </p:grpSpPr>
        <p:sp>
          <p:nvSpPr>
            <p:cNvPr id="80" name="Oval 468"/>
            <p:cNvSpPr>
              <a:spLocks noChangeArrowheads="1"/>
            </p:cNvSpPr>
            <p:nvPr/>
          </p:nvSpPr>
          <p:spPr bwMode="auto">
            <a:xfrm>
              <a:off x="3124" y="5242"/>
              <a:ext cx="445" cy="17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1" name="Rectangle 469"/>
            <p:cNvSpPr>
              <a:spLocks noChangeArrowheads="1"/>
            </p:cNvSpPr>
            <p:nvPr/>
          </p:nvSpPr>
          <p:spPr bwMode="auto">
            <a:xfrm>
              <a:off x="3106" y="5070"/>
              <a:ext cx="475" cy="264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2" name="Oval 470"/>
            <p:cNvSpPr>
              <a:spLocks noChangeArrowheads="1"/>
            </p:cNvSpPr>
            <p:nvPr/>
          </p:nvSpPr>
          <p:spPr bwMode="auto">
            <a:xfrm>
              <a:off x="3110" y="4973"/>
              <a:ext cx="467" cy="17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3" name="Line 471"/>
            <p:cNvSpPr>
              <a:spLocks noChangeShapeType="1"/>
            </p:cNvSpPr>
            <p:nvPr/>
          </p:nvSpPr>
          <p:spPr bwMode="auto">
            <a:xfrm>
              <a:off x="3112" y="5069"/>
              <a:ext cx="9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4" name="Line 472"/>
            <p:cNvSpPr>
              <a:spLocks noChangeShapeType="1"/>
            </p:cNvSpPr>
            <p:nvPr/>
          </p:nvSpPr>
          <p:spPr bwMode="auto">
            <a:xfrm flipH="1">
              <a:off x="3569" y="5064"/>
              <a:ext cx="16" cy="27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85" name="Group 473"/>
          <p:cNvGrpSpPr>
            <a:grpSpLocks/>
          </p:cNvGrpSpPr>
          <p:nvPr/>
        </p:nvGrpSpPr>
        <p:grpSpPr bwMode="auto">
          <a:xfrm>
            <a:off x="5305425" y="3157538"/>
            <a:ext cx="280988" cy="274637"/>
            <a:chOff x="5103" y="4410"/>
            <a:chExt cx="450" cy="435"/>
          </a:xfrm>
        </p:grpSpPr>
        <p:sp>
          <p:nvSpPr>
            <p:cNvPr id="86" name="Oval 474"/>
            <p:cNvSpPr>
              <a:spLocks noChangeArrowheads="1"/>
            </p:cNvSpPr>
            <p:nvPr/>
          </p:nvSpPr>
          <p:spPr bwMode="auto">
            <a:xfrm>
              <a:off x="5120" y="4671"/>
              <a:ext cx="417" cy="1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7" name="Rectangle 475"/>
            <p:cNvSpPr>
              <a:spLocks noChangeArrowheads="1"/>
            </p:cNvSpPr>
            <p:nvPr/>
          </p:nvSpPr>
          <p:spPr bwMode="auto">
            <a:xfrm>
              <a:off x="5103" y="4504"/>
              <a:ext cx="446" cy="25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8" name="Oval 476"/>
            <p:cNvSpPr>
              <a:spLocks noChangeArrowheads="1"/>
            </p:cNvSpPr>
            <p:nvPr/>
          </p:nvSpPr>
          <p:spPr bwMode="auto">
            <a:xfrm>
              <a:off x="5107" y="4410"/>
              <a:ext cx="438" cy="17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89" name="Line 477"/>
            <p:cNvSpPr>
              <a:spLocks noChangeShapeType="1"/>
            </p:cNvSpPr>
            <p:nvPr/>
          </p:nvSpPr>
          <p:spPr bwMode="auto">
            <a:xfrm>
              <a:off x="5109" y="4503"/>
              <a:ext cx="8" cy="2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0" name="Line 478"/>
            <p:cNvSpPr>
              <a:spLocks noChangeShapeType="1"/>
            </p:cNvSpPr>
            <p:nvPr/>
          </p:nvSpPr>
          <p:spPr bwMode="auto">
            <a:xfrm flipH="1">
              <a:off x="5537" y="4498"/>
              <a:ext cx="16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91" name="Group 479"/>
          <p:cNvGrpSpPr>
            <a:grpSpLocks/>
          </p:cNvGrpSpPr>
          <p:nvPr/>
        </p:nvGrpSpPr>
        <p:grpSpPr bwMode="auto">
          <a:xfrm>
            <a:off x="4422775" y="3157538"/>
            <a:ext cx="279400" cy="274637"/>
            <a:chOff x="3681" y="4410"/>
            <a:chExt cx="450" cy="435"/>
          </a:xfrm>
        </p:grpSpPr>
        <p:sp>
          <p:nvSpPr>
            <p:cNvPr id="92" name="Oval 480"/>
            <p:cNvSpPr>
              <a:spLocks noChangeArrowheads="1"/>
            </p:cNvSpPr>
            <p:nvPr/>
          </p:nvSpPr>
          <p:spPr bwMode="auto">
            <a:xfrm>
              <a:off x="3698" y="4671"/>
              <a:ext cx="417" cy="1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3" name="Rectangle 481"/>
            <p:cNvSpPr>
              <a:spLocks noChangeArrowheads="1"/>
            </p:cNvSpPr>
            <p:nvPr/>
          </p:nvSpPr>
          <p:spPr bwMode="auto">
            <a:xfrm>
              <a:off x="3681" y="4504"/>
              <a:ext cx="446" cy="25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4" name="Oval 482"/>
            <p:cNvSpPr>
              <a:spLocks noChangeArrowheads="1"/>
            </p:cNvSpPr>
            <p:nvPr/>
          </p:nvSpPr>
          <p:spPr bwMode="auto">
            <a:xfrm>
              <a:off x="3685" y="4410"/>
              <a:ext cx="438" cy="17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5" name="Line 483"/>
            <p:cNvSpPr>
              <a:spLocks noChangeShapeType="1"/>
            </p:cNvSpPr>
            <p:nvPr/>
          </p:nvSpPr>
          <p:spPr bwMode="auto">
            <a:xfrm>
              <a:off x="3687" y="4503"/>
              <a:ext cx="8" cy="2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6" name="Line 484"/>
            <p:cNvSpPr>
              <a:spLocks noChangeShapeType="1"/>
            </p:cNvSpPr>
            <p:nvPr/>
          </p:nvSpPr>
          <p:spPr bwMode="auto">
            <a:xfrm flipH="1">
              <a:off x="4115" y="4498"/>
              <a:ext cx="16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97" name="Group 485"/>
          <p:cNvGrpSpPr>
            <a:grpSpLocks/>
          </p:cNvGrpSpPr>
          <p:nvPr/>
        </p:nvGrpSpPr>
        <p:grpSpPr bwMode="auto">
          <a:xfrm>
            <a:off x="3519488" y="3157538"/>
            <a:ext cx="279400" cy="274637"/>
            <a:chOff x="2227" y="4410"/>
            <a:chExt cx="450" cy="435"/>
          </a:xfrm>
        </p:grpSpPr>
        <p:sp>
          <p:nvSpPr>
            <p:cNvPr id="98" name="Oval 486"/>
            <p:cNvSpPr>
              <a:spLocks noChangeArrowheads="1"/>
            </p:cNvSpPr>
            <p:nvPr/>
          </p:nvSpPr>
          <p:spPr bwMode="auto">
            <a:xfrm>
              <a:off x="2244" y="4671"/>
              <a:ext cx="417" cy="17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99" name="Rectangle 487"/>
            <p:cNvSpPr>
              <a:spLocks noChangeArrowheads="1"/>
            </p:cNvSpPr>
            <p:nvPr/>
          </p:nvSpPr>
          <p:spPr bwMode="auto">
            <a:xfrm>
              <a:off x="2227" y="4504"/>
              <a:ext cx="446" cy="25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0" name="Oval 488"/>
            <p:cNvSpPr>
              <a:spLocks noChangeArrowheads="1"/>
            </p:cNvSpPr>
            <p:nvPr/>
          </p:nvSpPr>
          <p:spPr bwMode="auto">
            <a:xfrm>
              <a:off x="2231" y="4410"/>
              <a:ext cx="438" cy="17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1" name="Line 489"/>
            <p:cNvSpPr>
              <a:spLocks noChangeShapeType="1"/>
            </p:cNvSpPr>
            <p:nvPr/>
          </p:nvSpPr>
          <p:spPr bwMode="auto">
            <a:xfrm>
              <a:off x="2233" y="4503"/>
              <a:ext cx="8" cy="25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2" name="Line 490"/>
            <p:cNvSpPr>
              <a:spLocks noChangeShapeType="1"/>
            </p:cNvSpPr>
            <p:nvPr/>
          </p:nvSpPr>
          <p:spPr bwMode="auto">
            <a:xfrm flipH="1">
              <a:off x="2661" y="4498"/>
              <a:ext cx="16" cy="2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03" name="Group 491"/>
          <p:cNvGrpSpPr>
            <a:grpSpLocks/>
          </p:cNvGrpSpPr>
          <p:nvPr/>
        </p:nvGrpSpPr>
        <p:grpSpPr bwMode="auto">
          <a:xfrm>
            <a:off x="3856038" y="2870200"/>
            <a:ext cx="257175" cy="252413"/>
            <a:chOff x="2770" y="3955"/>
            <a:chExt cx="414" cy="400"/>
          </a:xfrm>
        </p:grpSpPr>
        <p:sp>
          <p:nvSpPr>
            <p:cNvPr id="104" name="Oval 492"/>
            <p:cNvSpPr>
              <a:spLocks noChangeArrowheads="1"/>
            </p:cNvSpPr>
            <p:nvPr/>
          </p:nvSpPr>
          <p:spPr bwMode="auto">
            <a:xfrm>
              <a:off x="2786" y="4195"/>
              <a:ext cx="383" cy="1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5" name="Rectangle 493"/>
            <p:cNvSpPr>
              <a:spLocks noChangeArrowheads="1"/>
            </p:cNvSpPr>
            <p:nvPr/>
          </p:nvSpPr>
          <p:spPr bwMode="auto">
            <a:xfrm>
              <a:off x="2770" y="4041"/>
              <a:ext cx="410" cy="2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6" name="Oval 494"/>
            <p:cNvSpPr>
              <a:spLocks noChangeArrowheads="1"/>
            </p:cNvSpPr>
            <p:nvPr/>
          </p:nvSpPr>
          <p:spPr bwMode="auto">
            <a:xfrm>
              <a:off x="2774" y="3955"/>
              <a:ext cx="402" cy="16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7" name="Line 495"/>
            <p:cNvSpPr>
              <a:spLocks noChangeShapeType="1"/>
            </p:cNvSpPr>
            <p:nvPr/>
          </p:nvSpPr>
          <p:spPr bwMode="auto">
            <a:xfrm>
              <a:off x="2776" y="4041"/>
              <a:ext cx="7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08" name="Line 496"/>
            <p:cNvSpPr>
              <a:spLocks noChangeShapeType="1"/>
            </p:cNvSpPr>
            <p:nvPr/>
          </p:nvSpPr>
          <p:spPr bwMode="auto">
            <a:xfrm flipH="1">
              <a:off x="3169" y="4036"/>
              <a:ext cx="15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09" name="Group 497"/>
          <p:cNvGrpSpPr>
            <a:grpSpLocks/>
          </p:cNvGrpSpPr>
          <p:nvPr/>
        </p:nvGrpSpPr>
        <p:grpSpPr bwMode="auto">
          <a:xfrm>
            <a:off x="4738688" y="2870200"/>
            <a:ext cx="258762" cy="252413"/>
            <a:chOff x="4191" y="3955"/>
            <a:chExt cx="414" cy="400"/>
          </a:xfrm>
        </p:grpSpPr>
        <p:sp>
          <p:nvSpPr>
            <p:cNvPr id="110" name="Oval 498"/>
            <p:cNvSpPr>
              <a:spLocks noChangeArrowheads="1"/>
            </p:cNvSpPr>
            <p:nvPr/>
          </p:nvSpPr>
          <p:spPr bwMode="auto">
            <a:xfrm>
              <a:off x="4207" y="4195"/>
              <a:ext cx="383" cy="1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1" name="Rectangle 499"/>
            <p:cNvSpPr>
              <a:spLocks noChangeArrowheads="1"/>
            </p:cNvSpPr>
            <p:nvPr/>
          </p:nvSpPr>
          <p:spPr bwMode="auto">
            <a:xfrm>
              <a:off x="4191" y="4041"/>
              <a:ext cx="410" cy="2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2" name="Oval 500"/>
            <p:cNvSpPr>
              <a:spLocks noChangeArrowheads="1"/>
            </p:cNvSpPr>
            <p:nvPr/>
          </p:nvSpPr>
          <p:spPr bwMode="auto">
            <a:xfrm>
              <a:off x="4195" y="3955"/>
              <a:ext cx="402" cy="16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3" name="Line 501"/>
            <p:cNvSpPr>
              <a:spLocks noChangeShapeType="1"/>
            </p:cNvSpPr>
            <p:nvPr/>
          </p:nvSpPr>
          <p:spPr bwMode="auto">
            <a:xfrm>
              <a:off x="4197" y="4041"/>
              <a:ext cx="7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4" name="Line 502"/>
            <p:cNvSpPr>
              <a:spLocks noChangeShapeType="1"/>
            </p:cNvSpPr>
            <p:nvPr/>
          </p:nvSpPr>
          <p:spPr bwMode="auto">
            <a:xfrm flipH="1">
              <a:off x="4590" y="4036"/>
              <a:ext cx="15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15" name="Group 503"/>
          <p:cNvGrpSpPr>
            <a:grpSpLocks/>
          </p:cNvGrpSpPr>
          <p:nvPr/>
        </p:nvGrpSpPr>
        <p:grpSpPr bwMode="auto">
          <a:xfrm>
            <a:off x="5586413" y="2870200"/>
            <a:ext cx="257175" cy="252413"/>
            <a:chOff x="5554" y="3955"/>
            <a:chExt cx="414" cy="400"/>
          </a:xfrm>
        </p:grpSpPr>
        <p:sp>
          <p:nvSpPr>
            <p:cNvPr id="116" name="Oval 504"/>
            <p:cNvSpPr>
              <a:spLocks noChangeArrowheads="1"/>
            </p:cNvSpPr>
            <p:nvPr/>
          </p:nvSpPr>
          <p:spPr bwMode="auto">
            <a:xfrm>
              <a:off x="5570" y="4195"/>
              <a:ext cx="383" cy="16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7" name="Rectangle 505"/>
            <p:cNvSpPr>
              <a:spLocks noChangeArrowheads="1"/>
            </p:cNvSpPr>
            <p:nvPr/>
          </p:nvSpPr>
          <p:spPr bwMode="auto">
            <a:xfrm>
              <a:off x="5554" y="4041"/>
              <a:ext cx="410" cy="237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8" name="Oval 506"/>
            <p:cNvSpPr>
              <a:spLocks noChangeArrowheads="1"/>
            </p:cNvSpPr>
            <p:nvPr/>
          </p:nvSpPr>
          <p:spPr bwMode="auto">
            <a:xfrm>
              <a:off x="5558" y="3955"/>
              <a:ext cx="402" cy="16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19" name="Line 507"/>
            <p:cNvSpPr>
              <a:spLocks noChangeShapeType="1"/>
            </p:cNvSpPr>
            <p:nvPr/>
          </p:nvSpPr>
          <p:spPr bwMode="auto">
            <a:xfrm>
              <a:off x="5560" y="4041"/>
              <a:ext cx="7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0" name="Line 508"/>
            <p:cNvSpPr>
              <a:spLocks noChangeShapeType="1"/>
            </p:cNvSpPr>
            <p:nvPr/>
          </p:nvSpPr>
          <p:spPr bwMode="auto">
            <a:xfrm flipH="1">
              <a:off x="5953" y="4036"/>
              <a:ext cx="15" cy="2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21" name="Group 509"/>
          <p:cNvGrpSpPr>
            <a:grpSpLocks/>
          </p:cNvGrpSpPr>
          <p:nvPr/>
        </p:nvGrpSpPr>
        <p:grpSpPr bwMode="auto">
          <a:xfrm>
            <a:off x="2744788" y="4527550"/>
            <a:ext cx="327025" cy="304800"/>
            <a:chOff x="980" y="6584"/>
            <a:chExt cx="526" cy="485"/>
          </a:xfrm>
        </p:grpSpPr>
        <p:sp>
          <p:nvSpPr>
            <p:cNvPr id="122" name="Oval 510"/>
            <p:cNvSpPr>
              <a:spLocks noChangeArrowheads="1"/>
            </p:cNvSpPr>
            <p:nvPr/>
          </p:nvSpPr>
          <p:spPr bwMode="auto">
            <a:xfrm>
              <a:off x="999" y="6875"/>
              <a:ext cx="490" cy="19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3" name="Rectangle 511"/>
            <p:cNvSpPr>
              <a:spLocks noChangeArrowheads="1"/>
            </p:cNvSpPr>
            <p:nvPr/>
          </p:nvSpPr>
          <p:spPr bwMode="auto">
            <a:xfrm>
              <a:off x="980" y="6689"/>
              <a:ext cx="522" cy="28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4" name="Oval 512"/>
            <p:cNvSpPr>
              <a:spLocks noChangeArrowheads="1"/>
            </p:cNvSpPr>
            <p:nvPr/>
          </p:nvSpPr>
          <p:spPr bwMode="auto">
            <a:xfrm>
              <a:off x="984" y="6584"/>
              <a:ext cx="514" cy="19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5" name="Line 513"/>
            <p:cNvSpPr>
              <a:spLocks noChangeShapeType="1"/>
            </p:cNvSpPr>
            <p:nvPr/>
          </p:nvSpPr>
          <p:spPr bwMode="auto">
            <a:xfrm>
              <a:off x="986" y="6688"/>
              <a:ext cx="11" cy="2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6" name="Line 514"/>
            <p:cNvSpPr>
              <a:spLocks noChangeShapeType="1"/>
            </p:cNvSpPr>
            <p:nvPr/>
          </p:nvSpPr>
          <p:spPr bwMode="auto">
            <a:xfrm flipH="1">
              <a:off x="1489" y="6682"/>
              <a:ext cx="17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27" name="Group 515"/>
          <p:cNvGrpSpPr>
            <a:grpSpLocks/>
          </p:cNvGrpSpPr>
          <p:nvPr/>
        </p:nvGrpSpPr>
        <p:grpSpPr bwMode="auto">
          <a:xfrm>
            <a:off x="3630613" y="4541838"/>
            <a:ext cx="327025" cy="304800"/>
            <a:chOff x="2407" y="6608"/>
            <a:chExt cx="526" cy="485"/>
          </a:xfrm>
        </p:grpSpPr>
        <p:sp>
          <p:nvSpPr>
            <p:cNvPr id="128" name="Oval 516"/>
            <p:cNvSpPr>
              <a:spLocks noChangeArrowheads="1"/>
            </p:cNvSpPr>
            <p:nvPr/>
          </p:nvSpPr>
          <p:spPr bwMode="auto">
            <a:xfrm>
              <a:off x="2426" y="6899"/>
              <a:ext cx="490" cy="19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29" name="Rectangle 517"/>
            <p:cNvSpPr>
              <a:spLocks noChangeArrowheads="1"/>
            </p:cNvSpPr>
            <p:nvPr/>
          </p:nvSpPr>
          <p:spPr bwMode="auto">
            <a:xfrm>
              <a:off x="2407" y="6713"/>
              <a:ext cx="522" cy="28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0" name="Oval 518"/>
            <p:cNvSpPr>
              <a:spLocks noChangeArrowheads="1"/>
            </p:cNvSpPr>
            <p:nvPr/>
          </p:nvSpPr>
          <p:spPr bwMode="auto">
            <a:xfrm>
              <a:off x="2411" y="6608"/>
              <a:ext cx="514" cy="19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1" name="Line 519"/>
            <p:cNvSpPr>
              <a:spLocks noChangeShapeType="1"/>
            </p:cNvSpPr>
            <p:nvPr/>
          </p:nvSpPr>
          <p:spPr bwMode="auto">
            <a:xfrm>
              <a:off x="2413" y="6712"/>
              <a:ext cx="11" cy="2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2" name="Line 520"/>
            <p:cNvSpPr>
              <a:spLocks noChangeShapeType="1"/>
            </p:cNvSpPr>
            <p:nvPr/>
          </p:nvSpPr>
          <p:spPr bwMode="auto">
            <a:xfrm flipH="1">
              <a:off x="2916" y="6706"/>
              <a:ext cx="17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33" name="Group 521"/>
          <p:cNvGrpSpPr>
            <a:grpSpLocks/>
          </p:cNvGrpSpPr>
          <p:nvPr/>
        </p:nvGrpSpPr>
        <p:grpSpPr bwMode="auto">
          <a:xfrm>
            <a:off x="4567238" y="4565650"/>
            <a:ext cx="327025" cy="306388"/>
            <a:chOff x="3915" y="6646"/>
            <a:chExt cx="526" cy="485"/>
          </a:xfrm>
        </p:grpSpPr>
        <p:sp>
          <p:nvSpPr>
            <p:cNvPr id="134" name="Oval 522"/>
            <p:cNvSpPr>
              <a:spLocks noChangeArrowheads="1"/>
            </p:cNvSpPr>
            <p:nvPr/>
          </p:nvSpPr>
          <p:spPr bwMode="auto">
            <a:xfrm>
              <a:off x="3934" y="6937"/>
              <a:ext cx="490" cy="19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5" name="Rectangle 523"/>
            <p:cNvSpPr>
              <a:spLocks noChangeArrowheads="1"/>
            </p:cNvSpPr>
            <p:nvPr/>
          </p:nvSpPr>
          <p:spPr bwMode="auto">
            <a:xfrm>
              <a:off x="3915" y="6751"/>
              <a:ext cx="522" cy="28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6" name="Oval 524"/>
            <p:cNvSpPr>
              <a:spLocks noChangeArrowheads="1"/>
            </p:cNvSpPr>
            <p:nvPr/>
          </p:nvSpPr>
          <p:spPr bwMode="auto">
            <a:xfrm>
              <a:off x="3919" y="6646"/>
              <a:ext cx="514" cy="19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7" name="Line 525"/>
            <p:cNvSpPr>
              <a:spLocks noChangeShapeType="1"/>
            </p:cNvSpPr>
            <p:nvPr/>
          </p:nvSpPr>
          <p:spPr bwMode="auto">
            <a:xfrm>
              <a:off x="3921" y="6750"/>
              <a:ext cx="11" cy="2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38" name="Line 526"/>
            <p:cNvSpPr>
              <a:spLocks noChangeShapeType="1"/>
            </p:cNvSpPr>
            <p:nvPr/>
          </p:nvSpPr>
          <p:spPr bwMode="auto">
            <a:xfrm flipH="1">
              <a:off x="4424" y="6744"/>
              <a:ext cx="17" cy="29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39" name="Group 527"/>
          <p:cNvGrpSpPr>
            <a:grpSpLocks/>
          </p:cNvGrpSpPr>
          <p:nvPr/>
        </p:nvGrpSpPr>
        <p:grpSpPr bwMode="auto">
          <a:xfrm>
            <a:off x="5078413" y="5600700"/>
            <a:ext cx="498475" cy="492125"/>
            <a:chOff x="4736" y="8289"/>
            <a:chExt cx="803" cy="780"/>
          </a:xfrm>
        </p:grpSpPr>
        <p:sp>
          <p:nvSpPr>
            <p:cNvPr id="140" name="Oval 528"/>
            <p:cNvSpPr>
              <a:spLocks noChangeArrowheads="1"/>
            </p:cNvSpPr>
            <p:nvPr/>
          </p:nvSpPr>
          <p:spPr bwMode="auto">
            <a:xfrm>
              <a:off x="4763" y="8754"/>
              <a:ext cx="754" cy="3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1" name="Rectangle 529"/>
            <p:cNvSpPr>
              <a:spLocks noChangeArrowheads="1"/>
            </p:cNvSpPr>
            <p:nvPr/>
          </p:nvSpPr>
          <p:spPr bwMode="auto">
            <a:xfrm>
              <a:off x="4736" y="8459"/>
              <a:ext cx="799" cy="45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2" name="Oval 530"/>
            <p:cNvSpPr>
              <a:spLocks noChangeArrowheads="1"/>
            </p:cNvSpPr>
            <p:nvPr/>
          </p:nvSpPr>
          <p:spPr bwMode="auto">
            <a:xfrm>
              <a:off x="4740" y="8289"/>
              <a:ext cx="791" cy="31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3" name="Line 531"/>
            <p:cNvSpPr>
              <a:spLocks noChangeShapeType="1"/>
            </p:cNvSpPr>
            <p:nvPr/>
          </p:nvSpPr>
          <p:spPr bwMode="auto">
            <a:xfrm>
              <a:off x="4743" y="8455"/>
              <a:ext cx="21" cy="4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4" name="Line 532"/>
            <p:cNvSpPr>
              <a:spLocks noChangeShapeType="1"/>
            </p:cNvSpPr>
            <p:nvPr/>
          </p:nvSpPr>
          <p:spPr bwMode="auto">
            <a:xfrm flipH="1">
              <a:off x="5517" y="8445"/>
              <a:ext cx="22" cy="47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grpSp>
        <p:nvGrpSpPr>
          <p:cNvPr id="145" name="Group 533"/>
          <p:cNvGrpSpPr>
            <a:grpSpLocks/>
          </p:cNvGrpSpPr>
          <p:nvPr/>
        </p:nvGrpSpPr>
        <p:grpSpPr bwMode="auto">
          <a:xfrm>
            <a:off x="5319713" y="5837238"/>
            <a:ext cx="60325" cy="247650"/>
            <a:chOff x="5124" y="8664"/>
            <a:chExt cx="97" cy="393"/>
          </a:xfrm>
        </p:grpSpPr>
        <p:sp>
          <p:nvSpPr>
            <p:cNvPr id="146" name="Line 534"/>
            <p:cNvSpPr>
              <a:spLocks noChangeShapeType="1"/>
            </p:cNvSpPr>
            <p:nvPr/>
          </p:nvSpPr>
          <p:spPr bwMode="auto">
            <a:xfrm>
              <a:off x="5124" y="8664"/>
              <a:ext cx="0" cy="39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7" name="Line 535"/>
            <p:cNvSpPr>
              <a:spLocks noChangeShapeType="1"/>
            </p:cNvSpPr>
            <p:nvPr/>
          </p:nvSpPr>
          <p:spPr bwMode="auto">
            <a:xfrm>
              <a:off x="5128" y="8699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8" name="Line 536"/>
            <p:cNvSpPr>
              <a:spLocks noChangeShapeType="1"/>
            </p:cNvSpPr>
            <p:nvPr/>
          </p:nvSpPr>
          <p:spPr bwMode="auto">
            <a:xfrm>
              <a:off x="5128" y="8747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49" name="Line 537"/>
            <p:cNvSpPr>
              <a:spLocks noChangeShapeType="1"/>
            </p:cNvSpPr>
            <p:nvPr/>
          </p:nvSpPr>
          <p:spPr bwMode="auto">
            <a:xfrm>
              <a:off x="5128" y="8791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0" name="Line 538"/>
            <p:cNvSpPr>
              <a:spLocks noChangeShapeType="1"/>
            </p:cNvSpPr>
            <p:nvPr/>
          </p:nvSpPr>
          <p:spPr bwMode="auto">
            <a:xfrm>
              <a:off x="5128" y="8836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1" name="Line 539"/>
            <p:cNvSpPr>
              <a:spLocks noChangeShapeType="1"/>
            </p:cNvSpPr>
            <p:nvPr/>
          </p:nvSpPr>
          <p:spPr bwMode="auto">
            <a:xfrm>
              <a:off x="5128" y="8885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2" name="Line 540"/>
            <p:cNvSpPr>
              <a:spLocks noChangeShapeType="1"/>
            </p:cNvSpPr>
            <p:nvPr/>
          </p:nvSpPr>
          <p:spPr bwMode="auto">
            <a:xfrm>
              <a:off x="5128" y="8930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3" name="Line 541"/>
            <p:cNvSpPr>
              <a:spLocks noChangeShapeType="1"/>
            </p:cNvSpPr>
            <p:nvPr/>
          </p:nvSpPr>
          <p:spPr bwMode="auto">
            <a:xfrm>
              <a:off x="5128" y="8975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sp>
          <p:nvSpPr>
            <p:cNvPr id="154" name="Line 542"/>
            <p:cNvSpPr>
              <a:spLocks noChangeShapeType="1"/>
            </p:cNvSpPr>
            <p:nvPr/>
          </p:nvSpPr>
          <p:spPr bwMode="auto">
            <a:xfrm>
              <a:off x="5128" y="9016"/>
              <a:ext cx="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</p:grpSp>
      <p:sp>
        <p:nvSpPr>
          <p:cNvPr id="155" name="Line 543"/>
          <p:cNvSpPr>
            <a:spLocks noChangeShapeType="1"/>
          </p:cNvSpPr>
          <p:nvPr/>
        </p:nvSpPr>
        <p:spPr bwMode="auto">
          <a:xfrm>
            <a:off x="3249613" y="1397000"/>
            <a:ext cx="0" cy="1725613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56" name="Line 544"/>
          <p:cNvSpPr>
            <a:spLocks noChangeShapeType="1"/>
          </p:cNvSpPr>
          <p:nvPr/>
        </p:nvSpPr>
        <p:spPr bwMode="auto">
          <a:xfrm>
            <a:off x="4014788" y="927100"/>
            <a:ext cx="0" cy="1725613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57" name="Line 545"/>
          <p:cNvSpPr>
            <a:spLocks noChangeShapeType="1"/>
          </p:cNvSpPr>
          <p:nvPr/>
        </p:nvSpPr>
        <p:spPr bwMode="auto">
          <a:xfrm>
            <a:off x="4633913" y="877888"/>
            <a:ext cx="0" cy="172561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58" name="Line 546"/>
          <p:cNvSpPr>
            <a:spLocks noChangeShapeType="1"/>
          </p:cNvSpPr>
          <p:nvPr/>
        </p:nvSpPr>
        <p:spPr bwMode="auto">
          <a:xfrm>
            <a:off x="4156075" y="1706563"/>
            <a:ext cx="0" cy="172561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59" name="Line 548"/>
          <p:cNvSpPr>
            <a:spLocks noChangeShapeType="1"/>
          </p:cNvSpPr>
          <p:nvPr/>
        </p:nvSpPr>
        <p:spPr bwMode="auto">
          <a:xfrm flipH="1" flipV="1">
            <a:off x="3330575" y="2916238"/>
            <a:ext cx="177800" cy="211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0" name="Rectangle 549"/>
          <p:cNvSpPr>
            <a:spLocks noChangeArrowheads="1"/>
          </p:cNvSpPr>
          <p:nvPr/>
        </p:nvSpPr>
        <p:spPr bwMode="auto">
          <a:xfrm>
            <a:off x="2195513" y="2630488"/>
            <a:ext cx="1814512" cy="2349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pPr algn="l" defTabSz="468313" eaLnBrk="0" hangingPunct="0"/>
            <a:r>
              <a:rPr lang="en-US" sz="1500" b="1">
                <a:latin typeface="Comic Sans MS" pitchFamily="66" charset="0"/>
              </a:rPr>
              <a:t>BUCKETS (</a:t>
            </a:r>
            <a:r>
              <a:rPr lang="en-US" sz="1500" b="1" i="1">
                <a:latin typeface="Comic Sans MS" pitchFamily="66" charset="0"/>
              </a:rPr>
              <a:t>PIXELS</a:t>
            </a:r>
            <a:r>
              <a:rPr lang="en-US" sz="1500" b="1">
                <a:latin typeface="Comic Sans MS" pitchFamily="66" charset="0"/>
              </a:rPr>
              <a:t>)</a:t>
            </a:r>
          </a:p>
        </p:txBody>
      </p:sp>
      <p:sp>
        <p:nvSpPr>
          <p:cNvPr id="161" name="Line 550"/>
          <p:cNvSpPr>
            <a:spLocks noChangeShapeType="1"/>
          </p:cNvSpPr>
          <p:nvPr/>
        </p:nvSpPr>
        <p:spPr bwMode="auto">
          <a:xfrm flipV="1">
            <a:off x="5983288" y="2252663"/>
            <a:ext cx="25400" cy="4143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2" name="Rectangle 551"/>
          <p:cNvSpPr>
            <a:spLocks noChangeArrowheads="1"/>
          </p:cNvSpPr>
          <p:nvPr/>
        </p:nvSpPr>
        <p:spPr bwMode="auto">
          <a:xfrm>
            <a:off x="5624513" y="1844675"/>
            <a:ext cx="2619375" cy="431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7974" tIns="3917" rIns="7974" bIns="3917">
            <a:spAutoFit/>
          </a:bodyPr>
          <a:lstStyle/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VERTICAL CONVEYOR</a:t>
            </a:r>
          </a:p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BELTS (</a:t>
            </a:r>
            <a:r>
              <a:rPr lang="en-US" sz="1400" b="1" i="1">
                <a:latin typeface="Comic Sans MS" pitchFamily="66" charset="0"/>
              </a:rPr>
              <a:t>CCD COLUMNS</a:t>
            </a:r>
            <a:r>
              <a:rPr lang="en-US" sz="1400" b="1">
                <a:latin typeface="Comic Sans MS" pitchFamily="66" charset="0"/>
              </a:rPr>
              <a:t>)</a:t>
            </a:r>
          </a:p>
        </p:txBody>
      </p:sp>
      <p:sp>
        <p:nvSpPr>
          <p:cNvPr id="163" name="Line 552"/>
          <p:cNvSpPr>
            <a:spLocks noChangeShapeType="1"/>
          </p:cNvSpPr>
          <p:nvPr/>
        </p:nvSpPr>
        <p:spPr bwMode="auto">
          <a:xfrm flipV="1">
            <a:off x="5348288" y="2447925"/>
            <a:ext cx="276225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4" name="Line 553"/>
          <p:cNvSpPr>
            <a:spLocks noChangeShapeType="1"/>
          </p:cNvSpPr>
          <p:nvPr/>
        </p:nvSpPr>
        <p:spPr bwMode="auto">
          <a:xfrm flipH="1">
            <a:off x="3016250" y="5408613"/>
            <a:ext cx="239713" cy="301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5" name="Rectangle 554"/>
          <p:cNvSpPr>
            <a:spLocks noChangeArrowheads="1"/>
          </p:cNvSpPr>
          <p:nvPr/>
        </p:nvSpPr>
        <p:spPr bwMode="auto">
          <a:xfrm>
            <a:off x="1654169" y="5643578"/>
            <a:ext cx="1989137" cy="76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pPr algn="l" defTabSz="468313" eaLnBrk="0" hangingPunct="0"/>
            <a:r>
              <a:rPr lang="en-US" sz="1500" b="1" dirty="0">
                <a:latin typeface="Comic Sans MS" pitchFamily="66" charset="0"/>
              </a:rPr>
              <a:t>HORIZONTAL</a:t>
            </a:r>
          </a:p>
          <a:p>
            <a:pPr algn="l" defTabSz="468313" eaLnBrk="0" hangingPunct="0"/>
            <a:r>
              <a:rPr lang="en-US" sz="1500" b="1" dirty="0">
                <a:latin typeface="Comic Sans MS" pitchFamily="66" charset="0"/>
              </a:rPr>
              <a:t>CONVEYOR BELT</a:t>
            </a:r>
          </a:p>
          <a:p>
            <a:pPr algn="l" defTabSz="468313" eaLnBrk="0" hangingPunct="0"/>
            <a:r>
              <a:rPr lang="en-US" sz="2000" b="1" dirty="0">
                <a:latin typeface="Comic Sans MS" pitchFamily="66" charset="0"/>
              </a:rPr>
              <a:t>(</a:t>
            </a:r>
            <a:r>
              <a:rPr lang="en-US" sz="1500" b="1" i="1" dirty="0">
                <a:latin typeface="Comic Sans MS" pitchFamily="66" charset="0"/>
              </a:rPr>
              <a:t>SERIAL REGISTER</a:t>
            </a:r>
            <a:r>
              <a:rPr lang="en-US" sz="2000" b="1" dirty="0">
                <a:latin typeface="Comic Sans MS" pitchFamily="66" charset="0"/>
              </a:rPr>
              <a:t>)</a:t>
            </a:r>
          </a:p>
        </p:txBody>
      </p:sp>
      <p:sp>
        <p:nvSpPr>
          <p:cNvPr id="166" name="Rectangle 555"/>
          <p:cNvSpPr>
            <a:spLocks noChangeArrowheads="1"/>
          </p:cNvSpPr>
          <p:nvPr/>
        </p:nvSpPr>
        <p:spPr bwMode="auto">
          <a:xfrm>
            <a:off x="5589588" y="5318125"/>
            <a:ext cx="1223962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MEASURING </a:t>
            </a:r>
          </a:p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CYLINDER</a:t>
            </a:r>
          </a:p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(</a:t>
            </a:r>
            <a:r>
              <a:rPr lang="en-US" sz="1400" b="1" i="1">
                <a:latin typeface="Comic Sans MS" pitchFamily="66" charset="0"/>
              </a:rPr>
              <a:t>OUTPUT</a:t>
            </a:r>
          </a:p>
          <a:p>
            <a:pPr algn="l" defTabSz="468313" eaLnBrk="0" hangingPunct="0"/>
            <a:r>
              <a:rPr lang="en-US" sz="1400" b="1" i="1">
                <a:latin typeface="Comic Sans MS" pitchFamily="66" charset="0"/>
              </a:rPr>
              <a:t> AMPLIFIER</a:t>
            </a:r>
            <a:r>
              <a:rPr lang="en-US" sz="1400" b="1">
                <a:latin typeface="Comic Sans MS" pitchFamily="66" charset="0"/>
              </a:rPr>
              <a:t>)</a:t>
            </a:r>
          </a:p>
        </p:txBody>
      </p:sp>
      <p:sp>
        <p:nvSpPr>
          <p:cNvPr id="167" name="Line 556"/>
          <p:cNvSpPr>
            <a:spLocks noChangeShapeType="1"/>
          </p:cNvSpPr>
          <p:nvPr/>
        </p:nvSpPr>
        <p:spPr bwMode="auto">
          <a:xfrm>
            <a:off x="5083175" y="1811338"/>
            <a:ext cx="0" cy="172561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8" name="Line 557"/>
          <p:cNvSpPr>
            <a:spLocks noChangeShapeType="1"/>
          </p:cNvSpPr>
          <p:nvPr/>
        </p:nvSpPr>
        <p:spPr bwMode="auto">
          <a:xfrm>
            <a:off x="4552950" y="1397000"/>
            <a:ext cx="0" cy="1725613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69" name="Line 558"/>
          <p:cNvSpPr>
            <a:spLocks noChangeShapeType="1"/>
          </p:cNvSpPr>
          <p:nvPr/>
        </p:nvSpPr>
        <p:spPr bwMode="auto">
          <a:xfrm>
            <a:off x="3386138" y="1706563"/>
            <a:ext cx="0" cy="1725612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endParaRPr lang="es-ES"/>
          </a:p>
        </p:txBody>
      </p:sp>
      <p:sp>
        <p:nvSpPr>
          <p:cNvPr id="170" name="Rectangle 3"/>
          <p:cNvSpPr>
            <a:spLocks/>
          </p:cNvSpPr>
          <p:nvPr/>
        </p:nvSpPr>
        <p:spPr bwMode="auto">
          <a:xfrm>
            <a:off x="642910" y="714356"/>
            <a:ext cx="7920038" cy="8572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/>
              <a:t>Just one amplifier for all the pixels. Charge is transferred pixel at a time to the amplifier at the edge of the pixel array.</a:t>
            </a:r>
          </a:p>
        </p:txBody>
      </p:sp>
      <p:sp>
        <p:nvSpPr>
          <p:cNvPr id="171" name="Rectangle 547"/>
          <p:cNvSpPr>
            <a:spLocks noChangeArrowheads="1"/>
          </p:cNvSpPr>
          <p:nvPr/>
        </p:nvSpPr>
        <p:spPr bwMode="auto">
          <a:xfrm>
            <a:off x="3262313" y="1838325"/>
            <a:ext cx="1616075" cy="2190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7974" tIns="3917" rIns="7974" bIns="3917">
            <a:spAutoFit/>
          </a:bodyPr>
          <a:lstStyle/>
          <a:p>
            <a:pPr algn="l" defTabSz="468313" eaLnBrk="0" hangingPunct="0"/>
            <a:r>
              <a:rPr lang="en-US" sz="1400" b="1">
                <a:latin typeface="Comic Sans MS" pitchFamily="66" charset="0"/>
              </a:rPr>
              <a:t>RAIN (</a:t>
            </a:r>
            <a:r>
              <a:rPr lang="en-US" sz="1400" b="1" i="1">
                <a:latin typeface="Comic Sans MS" pitchFamily="66" charset="0"/>
              </a:rPr>
              <a:t>PHOTONS</a:t>
            </a:r>
            <a:r>
              <a:rPr lang="en-US" sz="1400" b="1">
                <a:latin typeface="Comic Sans MS" pitchFamily="66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  <p:bldP spid="157" grpId="0" animBg="1"/>
      <p:bldP spid="158" grpId="0" animBg="1"/>
      <p:bldP spid="167" grpId="0" animBg="1"/>
      <p:bldP spid="168" grpId="0" animBg="1"/>
      <p:bldP spid="1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590550" y="5394325"/>
            <a:ext cx="1895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>
                <a:solidFill>
                  <a:srgbClr val="003366"/>
                </a:solidFill>
              </a:rPr>
              <a:t>Light enters the</a:t>
            </a:r>
          </a:p>
          <a:p>
            <a:pPr algn="l"/>
            <a:r>
              <a:rPr lang="es-ES" sz="2000">
                <a:solidFill>
                  <a:srgbClr val="003366"/>
                </a:solidFill>
              </a:rPr>
              <a:t>etalon.</a:t>
            </a: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2884488" y="915988"/>
            <a:ext cx="31781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>
                <a:solidFill>
                  <a:srgbClr val="003366"/>
                </a:solidFill>
              </a:rPr>
              <a:t>The</a:t>
            </a:r>
            <a:r>
              <a:rPr lang="es-ES" sz="2400" dirty="0">
                <a:solidFill>
                  <a:srgbClr val="003366"/>
                </a:solidFill>
              </a:rPr>
              <a:t>  </a:t>
            </a:r>
            <a:r>
              <a:rPr lang="es-ES" sz="2400" dirty="0" err="1">
                <a:solidFill>
                  <a:srgbClr val="003366"/>
                </a:solidFill>
              </a:rPr>
              <a:t>Fabry-Perot</a:t>
            </a:r>
            <a:r>
              <a:rPr lang="es-ES" sz="2400" dirty="0">
                <a:solidFill>
                  <a:srgbClr val="003366"/>
                </a:solidFill>
              </a:rPr>
              <a:t> </a:t>
            </a:r>
            <a:r>
              <a:rPr lang="es-ES" sz="2400" dirty="0" smtClean="0">
                <a:solidFill>
                  <a:srgbClr val="003366"/>
                </a:solidFill>
              </a:rPr>
              <a:t> </a:t>
            </a:r>
            <a:r>
              <a:rPr lang="es-ES" sz="2400" dirty="0" err="1" smtClean="0">
                <a:solidFill>
                  <a:srgbClr val="003366"/>
                </a:solidFill>
              </a:rPr>
              <a:t>etalon</a:t>
            </a:r>
            <a:endParaRPr lang="es-ES" sz="2400" dirty="0">
              <a:solidFill>
                <a:srgbClr val="003366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4213" y="1452563"/>
            <a:ext cx="1295400" cy="2886075"/>
            <a:chOff x="431" y="659"/>
            <a:chExt cx="816" cy="1818"/>
          </a:xfrm>
        </p:grpSpPr>
        <p:pic>
          <p:nvPicPr>
            <p:cNvPr id="20506" name="Picture 12" descr="sinewav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890"/>
              <a:ext cx="816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7" name="Rectangle 14" descr="50%"/>
            <p:cNvSpPr>
              <a:spLocks noChangeArrowheads="1"/>
            </p:cNvSpPr>
            <p:nvPr/>
          </p:nvSpPr>
          <p:spPr bwMode="auto">
            <a:xfrm>
              <a:off x="740" y="659"/>
              <a:ext cx="206" cy="861"/>
            </a:xfrm>
            <a:prstGeom prst="rect">
              <a:avLst/>
            </a:prstGeom>
            <a:pattFill prst="pct50">
              <a:fgClr>
                <a:srgbClr val="808080">
                  <a:alpha val="47842"/>
                </a:srgbClr>
              </a:fgClr>
              <a:bgClr>
                <a:srgbClr val="FFFFFF">
                  <a:alpha val="47842"/>
                </a:srgb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  <p:pic>
          <p:nvPicPr>
            <p:cNvPr id="20508" name="Picture 16" descr="sinewav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1" y="1848"/>
              <a:ext cx="816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9" name="Rectangle 17" descr="50%"/>
            <p:cNvSpPr>
              <a:spLocks noChangeArrowheads="1"/>
            </p:cNvSpPr>
            <p:nvPr/>
          </p:nvSpPr>
          <p:spPr bwMode="auto">
            <a:xfrm>
              <a:off x="748" y="1616"/>
              <a:ext cx="384" cy="861"/>
            </a:xfrm>
            <a:prstGeom prst="rect">
              <a:avLst/>
            </a:prstGeom>
            <a:pattFill prst="pct50">
              <a:fgClr>
                <a:srgbClr val="808080">
                  <a:alpha val="47842"/>
                </a:srgbClr>
              </a:fgClr>
              <a:bgClr>
                <a:srgbClr val="FFFFFF">
                  <a:alpha val="47842"/>
                </a:srgbClr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</p:grpSp>
      <p:sp>
        <p:nvSpPr>
          <p:cNvPr id="20485" name="Line 19"/>
          <p:cNvSpPr>
            <a:spLocks noChangeShapeType="1"/>
          </p:cNvSpPr>
          <p:nvPr/>
        </p:nvSpPr>
        <p:spPr bwMode="auto">
          <a:xfrm>
            <a:off x="990600" y="365125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486" name="Line 20"/>
          <p:cNvSpPr>
            <a:spLocks noChangeShapeType="1"/>
          </p:cNvSpPr>
          <p:nvPr/>
        </p:nvSpPr>
        <p:spPr bwMode="auto">
          <a:xfrm>
            <a:off x="996950" y="212725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pic>
        <p:nvPicPr>
          <p:cNvPr id="20487" name="Picture 22" descr="sinewa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4113" y="1901825"/>
            <a:ext cx="12954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23" descr="50%"/>
          <p:cNvSpPr>
            <a:spLocks noChangeArrowheads="1"/>
          </p:cNvSpPr>
          <p:nvPr/>
        </p:nvSpPr>
        <p:spPr bwMode="auto">
          <a:xfrm>
            <a:off x="4184650" y="1535113"/>
            <a:ext cx="250825" cy="1366837"/>
          </a:xfrm>
          <a:prstGeom prst="rect">
            <a:avLst/>
          </a:prstGeom>
          <a:pattFill prst="pct50">
            <a:fgClr>
              <a:srgbClr val="808080">
                <a:alpha val="47842"/>
              </a:srgbClr>
            </a:fgClr>
            <a:bgClr>
              <a:srgbClr val="FFFFFF">
                <a:alpha val="47842"/>
              </a:srgb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pic>
        <p:nvPicPr>
          <p:cNvPr id="20489" name="Picture 24" descr="sinew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113" y="3422650"/>
            <a:ext cx="12128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Rectangle 25" descr="50%"/>
          <p:cNvSpPr>
            <a:spLocks noChangeArrowheads="1"/>
          </p:cNvSpPr>
          <p:nvPr/>
        </p:nvSpPr>
        <p:spPr bwMode="auto">
          <a:xfrm>
            <a:off x="4165600" y="3054350"/>
            <a:ext cx="641350" cy="1366838"/>
          </a:xfrm>
          <a:prstGeom prst="rect">
            <a:avLst/>
          </a:prstGeom>
          <a:pattFill prst="pct50">
            <a:fgClr>
              <a:srgbClr val="808080">
                <a:alpha val="47842"/>
              </a:srgbClr>
            </a:fgClr>
            <a:bgClr>
              <a:srgbClr val="FFFFFF">
                <a:alpha val="47842"/>
              </a:srgb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20491" name="Line 26"/>
          <p:cNvSpPr>
            <a:spLocks noChangeShapeType="1"/>
          </p:cNvSpPr>
          <p:nvPr/>
        </p:nvSpPr>
        <p:spPr bwMode="auto">
          <a:xfrm>
            <a:off x="3759200" y="373380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492" name="Line 27"/>
          <p:cNvSpPr>
            <a:spLocks noChangeShapeType="1"/>
          </p:cNvSpPr>
          <p:nvPr/>
        </p:nvSpPr>
        <p:spPr bwMode="auto">
          <a:xfrm>
            <a:off x="3771900" y="220980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493" name="Line 28"/>
          <p:cNvSpPr>
            <a:spLocks noChangeShapeType="1"/>
          </p:cNvSpPr>
          <p:nvPr/>
        </p:nvSpPr>
        <p:spPr bwMode="auto">
          <a:xfrm flipH="1">
            <a:off x="3740150" y="394970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494" name="Line 29"/>
          <p:cNvSpPr>
            <a:spLocks noChangeShapeType="1"/>
          </p:cNvSpPr>
          <p:nvPr/>
        </p:nvSpPr>
        <p:spPr bwMode="auto">
          <a:xfrm flipH="1">
            <a:off x="3746500" y="2660650"/>
            <a:ext cx="41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495" name="Rectangle 30" descr="50%"/>
          <p:cNvSpPr>
            <a:spLocks noChangeArrowheads="1"/>
          </p:cNvSpPr>
          <p:nvPr/>
        </p:nvSpPr>
        <p:spPr bwMode="auto">
          <a:xfrm>
            <a:off x="5791200" y="1987550"/>
            <a:ext cx="311150" cy="414338"/>
          </a:xfrm>
          <a:prstGeom prst="rect">
            <a:avLst/>
          </a:prstGeom>
          <a:pattFill prst="pct50">
            <a:fgClr>
              <a:srgbClr val="808080">
                <a:alpha val="47842"/>
              </a:srgbClr>
            </a:fgClr>
            <a:bgClr>
              <a:srgbClr val="FFFFFF">
                <a:alpha val="47842"/>
              </a:srgb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20496" name="Text Box 31"/>
          <p:cNvSpPr txBox="1">
            <a:spLocks noChangeArrowheads="1"/>
          </p:cNvSpPr>
          <p:nvPr/>
        </p:nvSpPr>
        <p:spPr bwMode="auto">
          <a:xfrm>
            <a:off x="6181725" y="1974850"/>
            <a:ext cx="2824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</a:rPr>
              <a:t>= block of dielectric material</a:t>
            </a:r>
          </a:p>
          <a:p>
            <a:pPr algn="l"/>
            <a:r>
              <a:rPr lang="es-ES">
                <a:solidFill>
                  <a:schemeClr val="tx1"/>
                </a:solidFill>
              </a:rPr>
              <a:t>   </a:t>
            </a:r>
            <a:endParaRPr lang="es-ES" i="1">
              <a:solidFill>
                <a:schemeClr val="tx1"/>
              </a:solidFill>
            </a:endParaRPr>
          </a:p>
        </p:txBody>
      </p:sp>
      <p:sp>
        <p:nvSpPr>
          <p:cNvPr id="20497" name="Text Box 32"/>
          <p:cNvSpPr txBox="1">
            <a:spLocks noChangeArrowheads="1"/>
          </p:cNvSpPr>
          <p:nvPr/>
        </p:nvSpPr>
        <p:spPr bwMode="auto">
          <a:xfrm>
            <a:off x="1177925" y="4767263"/>
            <a:ext cx="860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</a:rPr>
              <a:t>d=</a:t>
            </a:r>
            <a:r>
              <a:rPr lang="es-ES" i="1">
                <a:solidFill>
                  <a:schemeClr val="tx1"/>
                </a:solidFill>
              </a:rPr>
              <a:t>n</a:t>
            </a:r>
            <a:r>
              <a:rPr lang="es-ES" sz="2000">
                <a:solidFill>
                  <a:schemeClr val="tx1"/>
                </a:solidFill>
                <a:latin typeface="Symbol" pitchFamily="18" charset="2"/>
              </a:rPr>
              <a:t>l/</a:t>
            </a:r>
            <a:r>
              <a:rPr lang="es-ES">
                <a:solidFill>
                  <a:schemeClr val="tx1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20498" name="Text Box 33"/>
          <p:cNvSpPr txBox="1">
            <a:spLocks noChangeArrowheads="1"/>
          </p:cNvSpPr>
          <p:nvPr/>
        </p:nvSpPr>
        <p:spPr bwMode="auto">
          <a:xfrm>
            <a:off x="3844925" y="4767263"/>
            <a:ext cx="1301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</a:rPr>
              <a:t>d=(2</a:t>
            </a:r>
            <a:r>
              <a:rPr lang="es-ES" i="1">
                <a:solidFill>
                  <a:schemeClr val="tx1"/>
                </a:solidFill>
              </a:rPr>
              <a:t>n</a:t>
            </a:r>
            <a:r>
              <a:rPr lang="es-ES">
                <a:solidFill>
                  <a:schemeClr val="tx1"/>
                </a:solidFill>
              </a:rPr>
              <a:t>-1</a:t>
            </a:r>
            <a:r>
              <a:rPr lang="es-ES" i="1">
                <a:solidFill>
                  <a:schemeClr val="tx1"/>
                </a:solidFill>
              </a:rPr>
              <a:t>)</a:t>
            </a:r>
            <a:r>
              <a:rPr lang="es-ES" sz="2000">
                <a:solidFill>
                  <a:schemeClr val="tx1"/>
                </a:solidFill>
                <a:latin typeface="Symbol" pitchFamily="18" charset="2"/>
              </a:rPr>
              <a:t>l/</a:t>
            </a:r>
            <a:r>
              <a:rPr lang="es-ES">
                <a:solidFill>
                  <a:schemeClr val="tx1"/>
                </a:solidFill>
                <a:latin typeface="Symbol" pitchFamily="18" charset="2"/>
              </a:rPr>
              <a:t>4</a:t>
            </a:r>
          </a:p>
        </p:txBody>
      </p:sp>
      <p:sp>
        <p:nvSpPr>
          <p:cNvPr id="20499" name="AutoShape 34"/>
          <p:cNvSpPr>
            <a:spLocks/>
          </p:cNvSpPr>
          <p:nvPr/>
        </p:nvSpPr>
        <p:spPr bwMode="auto">
          <a:xfrm rot="5400000">
            <a:off x="1308100" y="4576763"/>
            <a:ext cx="304800" cy="1447800"/>
          </a:xfrm>
          <a:prstGeom prst="rightBrace">
            <a:avLst>
              <a:gd name="adj1" fmla="val 39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s-ES"/>
          </a:p>
        </p:txBody>
      </p:sp>
      <p:sp>
        <p:nvSpPr>
          <p:cNvPr id="20500" name="AutoShape 35"/>
          <p:cNvSpPr>
            <a:spLocks/>
          </p:cNvSpPr>
          <p:nvPr/>
        </p:nvSpPr>
        <p:spPr bwMode="auto">
          <a:xfrm rot="5400000">
            <a:off x="4254500" y="4576763"/>
            <a:ext cx="304800" cy="1447800"/>
          </a:xfrm>
          <a:prstGeom prst="rightBrace">
            <a:avLst>
              <a:gd name="adj1" fmla="val 3958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l"/>
            <a:endParaRPr lang="es-ES"/>
          </a:p>
        </p:txBody>
      </p:sp>
      <p:sp>
        <p:nvSpPr>
          <p:cNvPr id="20501" name="Text Box 36"/>
          <p:cNvSpPr txBox="1">
            <a:spLocks noChangeArrowheads="1"/>
          </p:cNvSpPr>
          <p:nvPr/>
        </p:nvSpPr>
        <p:spPr bwMode="auto">
          <a:xfrm>
            <a:off x="3540125" y="5457825"/>
            <a:ext cx="25939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2000">
                <a:solidFill>
                  <a:srgbClr val="003366"/>
                </a:solidFill>
              </a:rPr>
              <a:t>Light prevented from entering the etalon.</a:t>
            </a:r>
          </a:p>
        </p:txBody>
      </p:sp>
      <p:sp>
        <p:nvSpPr>
          <p:cNvPr id="88101" name="Text Box 37"/>
          <p:cNvSpPr txBox="1">
            <a:spLocks noChangeArrowheads="1"/>
          </p:cNvSpPr>
          <p:nvPr/>
        </p:nvSpPr>
        <p:spPr bwMode="auto">
          <a:xfrm>
            <a:off x="6308725" y="4238625"/>
            <a:ext cx="2693988" cy="16160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Light can only enter</a:t>
            </a:r>
          </a:p>
          <a:p>
            <a:pPr algn="l"/>
            <a:r>
              <a:rPr lang="es-ES" sz="2000"/>
              <a:t>fully if the etalon is</a:t>
            </a:r>
          </a:p>
          <a:p>
            <a:pPr algn="l"/>
            <a:r>
              <a:rPr lang="es-ES" sz="2000"/>
              <a:t>resonating i.e. if it</a:t>
            </a:r>
          </a:p>
          <a:p>
            <a:pPr algn="l"/>
            <a:r>
              <a:rPr lang="es-ES" sz="2000"/>
              <a:t>contains a half-integral</a:t>
            </a:r>
          </a:p>
          <a:p>
            <a:pPr algn="l"/>
            <a:r>
              <a:rPr lang="es-ES" sz="2000"/>
              <a:t>number of wavelengths.</a:t>
            </a:r>
          </a:p>
        </p:txBody>
      </p:sp>
      <p:sp>
        <p:nvSpPr>
          <p:cNvPr id="20503" name="Line 38"/>
          <p:cNvSpPr>
            <a:spLocks noChangeShapeType="1"/>
          </p:cNvSpPr>
          <p:nvPr/>
        </p:nvSpPr>
        <p:spPr bwMode="auto">
          <a:xfrm>
            <a:off x="5776913" y="18970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0504" name="Rectangle 39"/>
          <p:cNvSpPr>
            <a:spLocks noChangeArrowheads="1"/>
          </p:cNvSpPr>
          <p:nvPr/>
        </p:nvSpPr>
        <p:spPr bwMode="auto">
          <a:xfrm>
            <a:off x="5349875" y="1560513"/>
            <a:ext cx="1262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thickness=</a:t>
            </a:r>
            <a:r>
              <a:rPr lang="es-ES" sz="1600" i="1">
                <a:solidFill>
                  <a:schemeClr val="tx1"/>
                </a:solidFill>
                <a:latin typeface="Arial" charset="0"/>
              </a:rPr>
              <a:t>d</a:t>
            </a:r>
          </a:p>
        </p:txBody>
      </p:sp>
      <p:sp>
        <p:nvSpPr>
          <p:cNvPr id="20516" name="Oval 36"/>
          <p:cNvSpPr>
            <a:spLocks noChangeArrowheads="1"/>
          </p:cNvSpPr>
          <p:nvPr/>
        </p:nvSpPr>
        <p:spPr bwMode="auto">
          <a:xfrm>
            <a:off x="6219825" y="1873250"/>
            <a:ext cx="2867025" cy="600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20517" name="Line 37"/>
          <p:cNvSpPr>
            <a:spLocks noChangeShapeType="1"/>
          </p:cNvSpPr>
          <p:nvPr/>
        </p:nvSpPr>
        <p:spPr bwMode="auto">
          <a:xfrm flipV="1">
            <a:off x="6724650" y="2435225"/>
            <a:ext cx="228600" cy="4953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6270625" y="2832100"/>
            <a:ext cx="2444750" cy="1190625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s-ES"/>
              <a:t>E.g.  Silicon at the </a:t>
            </a:r>
          </a:p>
          <a:p>
            <a:pPr algn="l"/>
            <a:r>
              <a:rPr lang="es-ES"/>
              <a:t>red end of the spectrum</a:t>
            </a:r>
          </a:p>
          <a:p>
            <a:pPr algn="l"/>
            <a:r>
              <a:rPr lang="es-ES"/>
              <a:t>where it becomes partly</a:t>
            </a:r>
          </a:p>
          <a:p>
            <a:pPr algn="l"/>
            <a:r>
              <a:rPr lang="es-ES"/>
              <a:t>transparent.</a:t>
            </a:r>
          </a:p>
        </p:txBody>
      </p:sp>
      <p:sp>
        <p:nvSpPr>
          <p:cNvPr id="20519" name="Rectangle 3"/>
          <p:cNvSpPr>
            <a:spLocks/>
          </p:cNvSpPr>
          <p:nvPr/>
        </p:nvSpPr>
        <p:spPr bwMode="auto">
          <a:xfrm>
            <a:off x="2071670" y="214290"/>
            <a:ext cx="4960944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>
                <a:latin typeface="Comic Sans MS" pitchFamily="66" charset="0"/>
              </a:rPr>
              <a:t>Explanation of </a:t>
            </a:r>
            <a:r>
              <a:rPr lang="en-US" sz="3200" dirty="0">
                <a:latin typeface="Comic Sans MS" pitchFamily="66" charset="0"/>
              </a:rPr>
              <a:t>Fringing</a:t>
            </a:r>
          </a:p>
        </p:txBody>
      </p:sp>
      <p:sp>
        <p:nvSpPr>
          <p:cNvPr id="20520" name="Text Box 40"/>
          <p:cNvSpPr txBox="1">
            <a:spLocks noChangeArrowheads="1"/>
          </p:cNvSpPr>
          <p:nvPr/>
        </p:nvSpPr>
        <p:spPr bwMode="auto">
          <a:xfrm>
            <a:off x="2384425" y="4413250"/>
            <a:ext cx="1195388" cy="3667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</a:rPr>
              <a:t>n=1,2,3……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619125" y="6172200"/>
            <a:ext cx="4719638" cy="469900"/>
            <a:chOff x="390" y="3888"/>
            <a:chExt cx="2973" cy="296"/>
          </a:xfrm>
        </p:grpSpPr>
        <p:sp>
          <p:nvSpPr>
            <p:cNvPr id="20521" name="Text Box 41"/>
            <p:cNvSpPr txBox="1">
              <a:spLocks noChangeArrowheads="1"/>
            </p:cNvSpPr>
            <p:nvPr/>
          </p:nvSpPr>
          <p:spPr bwMode="auto">
            <a:xfrm>
              <a:off x="390" y="3888"/>
              <a:ext cx="1123" cy="2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s-ES" sz="2400" b="1" i="1"/>
                <a:t>Bright fringe</a:t>
              </a:r>
            </a:p>
          </p:txBody>
        </p:sp>
        <p:sp>
          <p:nvSpPr>
            <p:cNvPr id="20522" name="Text Box 42"/>
            <p:cNvSpPr txBox="1">
              <a:spLocks noChangeArrowheads="1"/>
            </p:cNvSpPr>
            <p:nvPr/>
          </p:nvSpPr>
          <p:spPr bwMode="auto">
            <a:xfrm>
              <a:off x="2350" y="3896"/>
              <a:ext cx="1013" cy="2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s-ES" sz="2400" b="1" i="1"/>
                <a:t>Dark fringe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2297113" y="665163"/>
            <a:ext cx="4867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>
                <a:solidFill>
                  <a:srgbClr val="003366"/>
                </a:solidFill>
              </a:rPr>
              <a:t>Actual behaviour of a 17</a:t>
            </a:r>
            <a:r>
              <a:rPr lang="es-ES" sz="2400">
                <a:solidFill>
                  <a:srgbClr val="003366"/>
                </a:solidFill>
                <a:latin typeface="Symbol" pitchFamily="18" charset="2"/>
              </a:rPr>
              <a:t>m</a:t>
            </a:r>
            <a:r>
              <a:rPr lang="es-ES" sz="2400">
                <a:solidFill>
                  <a:srgbClr val="003366"/>
                </a:solidFill>
              </a:rPr>
              <a:t>m thick CCD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55650" y="1165225"/>
          <a:ext cx="7686675" cy="4333875"/>
        </p:xfrm>
        <a:graphic>
          <a:graphicData uri="http://schemas.openxmlformats.org/presentationml/2006/ole">
            <p:oleObj spid="_x0000_s2050" name="Chart" r:id="rId3" imgW="7686566" imgH="4333784" progId="Excel.Sheet.8">
              <p:embed/>
            </p:oleObj>
          </a:graphicData>
        </a:graphic>
      </p:graphicFrame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995738" y="1171575"/>
            <a:ext cx="1512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E2V CCD4280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19475" y="3692525"/>
            <a:ext cx="4681538" cy="935038"/>
            <a:chOff x="2154" y="2160"/>
            <a:chExt cx="2949" cy="589"/>
          </a:xfrm>
        </p:grpSpPr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2154" y="2160"/>
              <a:ext cx="2949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3" name="Text Box 9"/>
            <p:cNvSpPr txBox="1">
              <a:spLocks noChangeArrowheads="1"/>
            </p:cNvSpPr>
            <p:nvPr/>
          </p:nvSpPr>
          <p:spPr bwMode="auto">
            <a:xfrm>
              <a:off x="2867" y="2172"/>
              <a:ext cx="1508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rgbClr val="FF0000"/>
                  </a:solidFill>
                  <a:latin typeface="Arial" charset="0"/>
                </a:rPr>
                <a:t>Useless in this range,</a:t>
              </a:r>
            </a:p>
            <a:p>
              <a:pPr algn="l"/>
              <a:r>
                <a:rPr lang="es-ES">
                  <a:solidFill>
                    <a:srgbClr val="FF0000"/>
                  </a:solidFill>
                  <a:latin typeface="Arial" charset="0"/>
                </a:rPr>
                <a:t>for spectroscopy and</a:t>
              </a:r>
            </a:p>
            <a:p>
              <a:pPr algn="l"/>
              <a:r>
                <a:rPr lang="es-ES">
                  <a:solidFill>
                    <a:srgbClr val="FF0000"/>
                  </a:solidFill>
                  <a:latin typeface="Arial" charset="0"/>
                </a:rPr>
                <a:t>narrow-band imaging.</a:t>
              </a:r>
            </a:p>
          </p:txBody>
        </p:sp>
      </p:grpSp>
      <p:sp>
        <p:nvSpPr>
          <p:cNvPr id="9" name="Rectangle 3"/>
          <p:cNvSpPr txBox="1">
            <a:spLocks/>
          </p:cNvSpPr>
          <p:nvPr/>
        </p:nvSpPr>
        <p:spPr bwMode="auto">
          <a:xfrm>
            <a:off x="5160963" y="4763"/>
            <a:ext cx="39481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>
              <a:defRPr/>
            </a:pPr>
            <a:r>
              <a:rPr lang="en-US" sz="1400" dirty="0">
                <a:latin typeface="+mj-lt"/>
                <a:ea typeface="+mj-ea"/>
                <a:cs typeface="+mj-cs"/>
              </a:rPr>
              <a:t>2.1. CCDs: Boosting performance of the basic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/>
          </p:cNvSpPr>
          <p:nvPr/>
        </p:nvSpPr>
        <p:spPr bwMode="auto">
          <a:xfrm>
            <a:off x="900113" y="257175"/>
            <a:ext cx="80692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400" dirty="0" smtClean="0">
                <a:latin typeface="Comic Sans MS" pitchFamily="66" charset="0"/>
              </a:rPr>
              <a:t>The solution is to use thicker Silicon. Such CCDs are generally described as “Deep Depletion” types.</a:t>
            </a: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695325" y="1166813"/>
          <a:ext cx="7753350" cy="4524375"/>
        </p:xfrm>
        <a:graphic>
          <a:graphicData uri="http://schemas.openxmlformats.org/presentationml/2006/ole">
            <p:oleObj spid="_x0000_s4098" name="Chart" r:id="rId3" imgW="7753242" imgH="4524357" progId="Excel.Sheet.8">
              <p:embed/>
            </p:oleObj>
          </a:graphicData>
        </a:graphic>
      </p:graphicFrame>
      <p:sp>
        <p:nvSpPr>
          <p:cNvPr id="6" name="Rectangle 3"/>
          <p:cNvSpPr>
            <a:spLocks/>
          </p:cNvSpPr>
          <p:nvPr/>
        </p:nvSpPr>
        <p:spPr bwMode="auto">
          <a:xfrm>
            <a:off x="785786" y="5786454"/>
            <a:ext cx="7572428" cy="8572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400" dirty="0" smtClean="0"/>
              <a:t>Fringing is reduced and red-end sensitivity  is also boosted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/>
          </p:cNvSpPr>
          <p:nvPr/>
        </p:nvSpPr>
        <p:spPr bwMode="auto">
          <a:xfrm>
            <a:off x="2071670" y="214290"/>
            <a:ext cx="5246696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>
                <a:latin typeface="Comic Sans MS" pitchFamily="66" charset="0"/>
              </a:rPr>
              <a:t>Anti-Fringing </a:t>
            </a:r>
            <a:r>
              <a:rPr lang="en-US" sz="3200" dirty="0">
                <a:latin typeface="Comic Sans MS" pitchFamily="66" charset="0"/>
              </a:rPr>
              <a:t>Structures</a:t>
            </a: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 flipV="1">
            <a:off x="633413" y="3209925"/>
            <a:ext cx="3211512" cy="739775"/>
            <a:chOff x="1959" y="2583"/>
            <a:chExt cx="2032" cy="466"/>
          </a:xfrm>
        </p:grpSpPr>
        <p:sp>
          <p:nvSpPr>
            <p:cNvPr id="57418" name="Rectangle 57"/>
            <p:cNvSpPr>
              <a:spLocks noChangeArrowheads="1"/>
            </p:cNvSpPr>
            <p:nvPr/>
          </p:nvSpPr>
          <p:spPr bwMode="auto">
            <a:xfrm>
              <a:off x="1959" y="2583"/>
              <a:ext cx="2025" cy="237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  <p:sp>
          <p:nvSpPr>
            <p:cNvPr id="107578" name="Rectangle 58"/>
            <p:cNvSpPr>
              <a:spLocks noChangeArrowheads="1"/>
            </p:cNvSpPr>
            <p:nvPr/>
          </p:nvSpPr>
          <p:spPr bwMode="auto">
            <a:xfrm flipV="1">
              <a:off x="1966" y="2812"/>
              <a:ext cx="2025" cy="23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es-ES"/>
            </a:p>
          </p:txBody>
        </p:sp>
      </p:grpSp>
      <p:sp>
        <p:nvSpPr>
          <p:cNvPr id="57349" name="Oval 53"/>
          <p:cNvSpPr>
            <a:spLocks noChangeArrowheads="1"/>
          </p:cNvSpPr>
          <p:nvPr/>
        </p:nvSpPr>
        <p:spPr bwMode="auto">
          <a:xfrm>
            <a:off x="3521075" y="3082925"/>
            <a:ext cx="676275" cy="290513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50" name="Oval 50"/>
          <p:cNvSpPr>
            <a:spLocks noChangeArrowheads="1"/>
          </p:cNvSpPr>
          <p:nvPr/>
        </p:nvSpPr>
        <p:spPr bwMode="auto">
          <a:xfrm>
            <a:off x="328613" y="3071813"/>
            <a:ext cx="676275" cy="290512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51" name="AutoShape 49"/>
          <p:cNvSpPr>
            <a:spLocks noChangeArrowheads="1"/>
          </p:cNvSpPr>
          <p:nvPr/>
        </p:nvSpPr>
        <p:spPr bwMode="auto">
          <a:xfrm flipV="1">
            <a:off x="619125" y="2052638"/>
            <a:ext cx="3238500" cy="1071562"/>
          </a:xfrm>
          <a:custGeom>
            <a:avLst/>
            <a:gdLst>
              <a:gd name="T0" fmla="*/ 2147483647 w 21600"/>
              <a:gd name="T1" fmla="*/ 1318603792 h 21600"/>
              <a:gd name="T2" fmla="*/ 2147483647 w 21600"/>
              <a:gd name="T3" fmla="*/ 2147483647 h 21600"/>
              <a:gd name="T4" fmla="*/ 2147483647 w 21600"/>
              <a:gd name="T5" fmla="*/ 1318603792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50 w 21600"/>
              <a:gd name="T13" fmla="*/ 2750 h 21600"/>
              <a:gd name="T14" fmla="*/ 18850 w 21600"/>
              <a:gd name="T15" fmla="*/ 1885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99" y="21600"/>
                </a:lnTo>
                <a:lnTo>
                  <a:pt x="1970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7352" name="Line 46"/>
          <p:cNvSpPr>
            <a:spLocks noChangeShapeType="1"/>
          </p:cNvSpPr>
          <p:nvPr/>
        </p:nvSpPr>
        <p:spPr bwMode="auto">
          <a:xfrm>
            <a:off x="201613" y="2425700"/>
            <a:ext cx="4081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53" name="Line 45"/>
          <p:cNvSpPr>
            <a:spLocks noChangeShapeType="1"/>
          </p:cNvSpPr>
          <p:nvPr/>
        </p:nvSpPr>
        <p:spPr bwMode="auto">
          <a:xfrm>
            <a:off x="214313" y="2462213"/>
            <a:ext cx="4081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54" name="Line 44"/>
          <p:cNvSpPr>
            <a:spLocks noChangeShapeType="1"/>
          </p:cNvSpPr>
          <p:nvPr/>
        </p:nvSpPr>
        <p:spPr bwMode="auto">
          <a:xfrm>
            <a:off x="231775" y="2774950"/>
            <a:ext cx="40814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85800" y="2806700"/>
            <a:ext cx="3094038" cy="322263"/>
            <a:chOff x="1992" y="2326"/>
            <a:chExt cx="1949" cy="203"/>
          </a:xfrm>
        </p:grpSpPr>
        <p:sp>
          <p:nvSpPr>
            <p:cNvPr id="57416" name="AutoShape 35"/>
            <p:cNvSpPr>
              <a:spLocks noChangeArrowheads="1"/>
            </p:cNvSpPr>
            <p:nvPr/>
          </p:nvSpPr>
          <p:spPr bwMode="auto">
            <a:xfrm flipV="1">
              <a:off x="1994" y="2326"/>
              <a:ext cx="1947" cy="174"/>
            </a:xfrm>
            <a:custGeom>
              <a:avLst/>
              <a:gdLst>
                <a:gd name="T0" fmla="*/ 16 w 21600"/>
                <a:gd name="T1" fmla="*/ 0 h 21600"/>
                <a:gd name="T2" fmla="*/ 8 w 21600"/>
                <a:gd name="T3" fmla="*/ 0 h 21600"/>
                <a:gd name="T4" fmla="*/ 0 w 21600"/>
                <a:gd name="T5" fmla="*/ 0 h 21600"/>
                <a:gd name="T6" fmla="*/ 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86 w 21600"/>
                <a:gd name="T13" fmla="*/ 2110 h 21600"/>
                <a:gd name="T14" fmla="*/ 19514 w 21600"/>
                <a:gd name="T15" fmla="*/ 194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68" y="21600"/>
                  </a:lnTo>
                  <a:lnTo>
                    <a:pt x="210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417" name="Rectangle 36"/>
            <p:cNvSpPr>
              <a:spLocks noChangeArrowheads="1"/>
            </p:cNvSpPr>
            <p:nvPr/>
          </p:nvSpPr>
          <p:spPr bwMode="auto">
            <a:xfrm>
              <a:off x="1992" y="2502"/>
              <a:ext cx="1947" cy="27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785813" y="2462213"/>
            <a:ext cx="2901950" cy="323850"/>
            <a:chOff x="2055" y="2118"/>
            <a:chExt cx="1828" cy="204"/>
          </a:xfrm>
        </p:grpSpPr>
        <p:sp>
          <p:nvSpPr>
            <p:cNvPr id="57414" name="AutoShape 34"/>
            <p:cNvSpPr>
              <a:spLocks noChangeArrowheads="1"/>
            </p:cNvSpPr>
            <p:nvPr/>
          </p:nvSpPr>
          <p:spPr bwMode="auto">
            <a:xfrm flipV="1">
              <a:off x="2056" y="2118"/>
              <a:ext cx="1827" cy="174"/>
            </a:xfrm>
            <a:custGeom>
              <a:avLst/>
              <a:gdLst>
                <a:gd name="T0" fmla="*/ 13 w 21600"/>
                <a:gd name="T1" fmla="*/ 0 h 21600"/>
                <a:gd name="T2" fmla="*/ 7 w 21600"/>
                <a:gd name="T3" fmla="*/ 0 h 21600"/>
                <a:gd name="T4" fmla="*/ 0 w 21600"/>
                <a:gd name="T5" fmla="*/ 0 h 21600"/>
                <a:gd name="T6" fmla="*/ 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81 w 21600"/>
                <a:gd name="T13" fmla="*/ 2110 h 21600"/>
                <a:gd name="T14" fmla="*/ 19519 w 21600"/>
                <a:gd name="T15" fmla="*/ 194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68" y="21600"/>
                  </a:lnTo>
                  <a:lnTo>
                    <a:pt x="210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415" name="Rectangle 37"/>
            <p:cNvSpPr>
              <a:spLocks noChangeArrowheads="1"/>
            </p:cNvSpPr>
            <p:nvPr/>
          </p:nvSpPr>
          <p:spPr bwMode="auto">
            <a:xfrm>
              <a:off x="2055" y="2295"/>
              <a:ext cx="1827" cy="27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871538" y="2116138"/>
            <a:ext cx="2725737" cy="317500"/>
            <a:chOff x="2109" y="1910"/>
            <a:chExt cx="1717" cy="200"/>
          </a:xfrm>
        </p:grpSpPr>
        <p:sp>
          <p:nvSpPr>
            <p:cNvPr id="57412" name="AutoShape 33"/>
            <p:cNvSpPr>
              <a:spLocks noChangeArrowheads="1"/>
            </p:cNvSpPr>
            <p:nvPr/>
          </p:nvSpPr>
          <p:spPr bwMode="auto">
            <a:xfrm flipV="1">
              <a:off x="2112" y="1910"/>
              <a:ext cx="1710" cy="174"/>
            </a:xfrm>
            <a:custGeom>
              <a:avLst/>
              <a:gdLst>
                <a:gd name="T0" fmla="*/ 11 w 21600"/>
                <a:gd name="T1" fmla="*/ 0 h 21600"/>
                <a:gd name="T2" fmla="*/ 5 w 21600"/>
                <a:gd name="T3" fmla="*/ 0 h 21600"/>
                <a:gd name="T4" fmla="*/ 0 w 21600"/>
                <a:gd name="T5" fmla="*/ 0 h 21600"/>
                <a:gd name="T6" fmla="*/ 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84 w 21600"/>
                <a:gd name="T13" fmla="*/ 2110 h 21600"/>
                <a:gd name="T14" fmla="*/ 19516 w 21600"/>
                <a:gd name="T15" fmla="*/ 194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68" y="21600"/>
                  </a:lnTo>
                  <a:lnTo>
                    <a:pt x="2103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413" name="Rectangle 39"/>
            <p:cNvSpPr>
              <a:spLocks noChangeArrowheads="1"/>
            </p:cNvSpPr>
            <p:nvPr/>
          </p:nvSpPr>
          <p:spPr bwMode="auto">
            <a:xfrm>
              <a:off x="2109" y="2083"/>
              <a:ext cx="1717" cy="27"/>
            </a:xfrm>
            <a:prstGeom prst="rect">
              <a:avLst/>
            </a:prstGeom>
            <a:solidFill>
              <a:srgbClr val="4D4D4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</p:grpSp>
      <p:sp>
        <p:nvSpPr>
          <p:cNvPr id="57358" name="Line 43"/>
          <p:cNvSpPr>
            <a:spLocks noChangeShapeType="1"/>
          </p:cNvSpPr>
          <p:nvPr/>
        </p:nvSpPr>
        <p:spPr bwMode="auto">
          <a:xfrm>
            <a:off x="220663" y="2816225"/>
            <a:ext cx="4081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59" name="Line 47"/>
          <p:cNvSpPr>
            <a:spLocks noChangeShapeType="1"/>
          </p:cNvSpPr>
          <p:nvPr/>
        </p:nvSpPr>
        <p:spPr bwMode="auto">
          <a:xfrm>
            <a:off x="211138" y="2116138"/>
            <a:ext cx="408146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60" name="Rectangle 48"/>
          <p:cNvSpPr>
            <a:spLocks noChangeArrowheads="1"/>
          </p:cNvSpPr>
          <p:nvPr/>
        </p:nvSpPr>
        <p:spPr bwMode="auto">
          <a:xfrm>
            <a:off x="619125" y="3124200"/>
            <a:ext cx="3238500" cy="889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61" name="Line 51"/>
          <p:cNvSpPr>
            <a:spLocks noChangeShapeType="1"/>
          </p:cNvSpPr>
          <p:nvPr/>
        </p:nvSpPr>
        <p:spPr bwMode="auto">
          <a:xfrm>
            <a:off x="614363" y="3124200"/>
            <a:ext cx="3243262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64" name="Line 42"/>
          <p:cNvSpPr>
            <a:spLocks noChangeShapeType="1"/>
          </p:cNvSpPr>
          <p:nvPr/>
        </p:nvSpPr>
        <p:spPr bwMode="auto">
          <a:xfrm>
            <a:off x="219075" y="3081338"/>
            <a:ext cx="40814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65" name="Rectangle 60"/>
          <p:cNvSpPr>
            <a:spLocks noChangeArrowheads="1"/>
          </p:cNvSpPr>
          <p:nvPr/>
        </p:nvSpPr>
        <p:spPr bwMode="auto">
          <a:xfrm>
            <a:off x="633413" y="3948113"/>
            <a:ext cx="3205162" cy="466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66" name="Line 64"/>
          <p:cNvSpPr>
            <a:spLocks noChangeShapeType="1"/>
          </p:cNvSpPr>
          <p:nvPr/>
        </p:nvSpPr>
        <p:spPr bwMode="auto">
          <a:xfrm flipV="1">
            <a:off x="2200275" y="1766888"/>
            <a:ext cx="0" cy="1724025"/>
          </a:xfrm>
          <a:prstGeom prst="line">
            <a:avLst/>
          </a:prstGeom>
          <a:noFill/>
          <a:ln w="28575">
            <a:solidFill>
              <a:srgbClr val="003366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67" name="Text Box 65"/>
          <p:cNvSpPr txBox="1">
            <a:spLocks noChangeArrowheads="1"/>
          </p:cNvSpPr>
          <p:nvPr/>
        </p:nvSpPr>
        <p:spPr bwMode="auto">
          <a:xfrm>
            <a:off x="2032000" y="3425825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>
                <a:solidFill>
                  <a:schemeClr val="tx1"/>
                </a:solidFill>
                <a:latin typeface="Arial" charset="0"/>
              </a:rPr>
              <a:t>A</a:t>
            </a:r>
          </a:p>
        </p:txBody>
      </p:sp>
      <p:sp>
        <p:nvSpPr>
          <p:cNvPr id="57368" name="Text Box 66"/>
          <p:cNvSpPr txBox="1">
            <a:spLocks noChangeArrowheads="1"/>
          </p:cNvSpPr>
          <p:nvPr/>
        </p:nvSpPr>
        <p:spPr bwMode="auto">
          <a:xfrm>
            <a:off x="2047875" y="1585913"/>
            <a:ext cx="319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A</a:t>
            </a:r>
          </a:p>
        </p:txBody>
      </p:sp>
      <p:sp>
        <p:nvSpPr>
          <p:cNvPr id="57369" name="Line 67"/>
          <p:cNvSpPr>
            <a:spLocks noChangeShapeType="1"/>
          </p:cNvSpPr>
          <p:nvPr/>
        </p:nvSpPr>
        <p:spPr bwMode="auto">
          <a:xfrm flipV="1">
            <a:off x="966788" y="1766888"/>
            <a:ext cx="333375" cy="16478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70" name="Line 68"/>
          <p:cNvSpPr>
            <a:spLocks noChangeShapeType="1"/>
          </p:cNvSpPr>
          <p:nvPr/>
        </p:nvSpPr>
        <p:spPr bwMode="auto">
          <a:xfrm flipH="1" flipV="1">
            <a:off x="3216275" y="1782763"/>
            <a:ext cx="333375" cy="16478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71" name="AutoShape 69"/>
          <p:cNvSpPr>
            <a:spLocks noChangeArrowheads="1"/>
          </p:cNvSpPr>
          <p:nvPr/>
        </p:nvSpPr>
        <p:spPr bwMode="auto">
          <a:xfrm>
            <a:off x="900113" y="1824038"/>
            <a:ext cx="390525" cy="228600"/>
          </a:xfrm>
          <a:prstGeom prst="parallelogram">
            <a:avLst>
              <a:gd name="adj" fmla="val 23292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73" name="AutoShape 72"/>
          <p:cNvSpPr>
            <a:spLocks noChangeArrowheads="1"/>
          </p:cNvSpPr>
          <p:nvPr/>
        </p:nvSpPr>
        <p:spPr bwMode="auto">
          <a:xfrm flipH="1">
            <a:off x="3216275" y="1820863"/>
            <a:ext cx="390525" cy="228600"/>
          </a:xfrm>
          <a:prstGeom prst="parallelogram">
            <a:avLst>
              <a:gd name="adj" fmla="val 23292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75" name="Rectangle 78"/>
          <p:cNvSpPr>
            <a:spLocks noChangeArrowheads="1"/>
          </p:cNvSpPr>
          <p:nvPr/>
        </p:nvSpPr>
        <p:spPr bwMode="auto">
          <a:xfrm>
            <a:off x="633413" y="3948113"/>
            <a:ext cx="3205162" cy="466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 flipV="1">
            <a:off x="5183188" y="3225800"/>
            <a:ext cx="2978150" cy="739775"/>
            <a:chOff x="1959" y="2583"/>
            <a:chExt cx="2032" cy="466"/>
          </a:xfrm>
        </p:grpSpPr>
        <p:sp>
          <p:nvSpPr>
            <p:cNvPr id="57410" name="Rectangle 80"/>
            <p:cNvSpPr>
              <a:spLocks noChangeArrowheads="1"/>
            </p:cNvSpPr>
            <p:nvPr/>
          </p:nvSpPr>
          <p:spPr bwMode="auto">
            <a:xfrm>
              <a:off x="1959" y="2583"/>
              <a:ext cx="2025" cy="237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s-ES"/>
            </a:p>
          </p:txBody>
        </p:sp>
        <p:sp>
          <p:nvSpPr>
            <p:cNvPr id="107601" name="Rectangle 81"/>
            <p:cNvSpPr>
              <a:spLocks noChangeArrowheads="1"/>
            </p:cNvSpPr>
            <p:nvPr/>
          </p:nvSpPr>
          <p:spPr bwMode="auto">
            <a:xfrm flipV="1">
              <a:off x="1965" y="2812"/>
              <a:ext cx="2026" cy="237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es-ES"/>
            </a:p>
          </p:txBody>
        </p:sp>
      </p:grpSp>
      <p:sp>
        <p:nvSpPr>
          <p:cNvPr id="57377" name="Rectangle 82"/>
          <p:cNvSpPr>
            <a:spLocks noChangeArrowheads="1"/>
          </p:cNvSpPr>
          <p:nvPr/>
        </p:nvSpPr>
        <p:spPr bwMode="auto">
          <a:xfrm>
            <a:off x="5192713" y="3963988"/>
            <a:ext cx="2976562" cy="4667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78" name="Rectangle 83"/>
          <p:cNvSpPr>
            <a:spLocks noChangeArrowheads="1"/>
          </p:cNvSpPr>
          <p:nvPr/>
        </p:nvSpPr>
        <p:spPr bwMode="auto">
          <a:xfrm>
            <a:off x="5187950" y="3140075"/>
            <a:ext cx="2976563" cy="889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79" name="Rectangle 84"/>
          <p:cNvSpPr>
            <a:spLocks noChangeArrowheads="1"/>
          </p:cNvSpPr>
          <p:nvPr/>
        </p:nvSpPr>
        <p:spPr bwMode="auto">
          <a:xfrm>
            <a:off x="5238750" y="3033713"/>
            <a:ext cx="895350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0" name="Rectangle 86"/>
          <p:cNvSpPr>
            <a:spLocks noChangeArrowheads="1"/>
          </p:cNvSpPr>
          <p:nvPr/>
        </p:nvSpPr>
        <p:spPr bwMode="auto">
          <a:xfrm>
            <a:off x="7186613" y="3038475"/>
            <a:ext cx="895350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1" name="Rectangle 87"/>
          <p:cNvSpPr>
            <a:spLocks noChangeArrowheads="1"/>
          </p:cNvSpPr>
          <p:nvPr/>
        </p:nvSpPr>
        <p:spPr bwMode="auto">
          <a:xfrm>
            <a:off x="5980113" y="3227388"/>
            <a:ext cx="1376362" cy="10318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4" name="Rectangle 93"/>
          <p:cNvSpPr>
            <a:spLocks noChangeArrowheads="1"/>
          </p:cNvSpPr>
          <p:nvPr/>
        </p:nvSpPr>
        <p:spPr bwMode="auto">
          <a:xfrm>
            <a:off x="6062663" y="3135313"/>
            <a:ext cx="1162050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5" name="Rectangle 89"/>
          <p:cNvSpPr>
            <a:spLocks noChangeArrowheads="1"/>
          </p:cNvSpPr>
          <p:nvPr/>
        </p:nvSpPr>
        <p:spPr bwMode="auto">
          <a:xfrm>
            <a:off x="6022975" y="3113088"/>
            <a:ext cx="109538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6" name="Rectangle 85"/>
          <p:cNvSpPr>
            <a:spLocks noChangeArrowheads="1"/>
          </p:cNvSpPr>
          <p:nvPr/>
        </p:nvSpPr>
        <p:spPr bwMode="auto">
          <a:xfrm>
            <a:off x="6211888" y="3116263"/>
            <a:ext cx="895350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7" name="Rectangle 90"/>
          <p:cNvSpPr>
            <a:spLocks noChangeArrowheads="1"/>
          </p:cNvSpPr>
          <p:nvPr/>
        </p:nvSpPr>
        <p:spPr bwMode="auto">
          <a:xfrm>
            <a:off x="7186613" y="3124200"/>
            <a:ext cx="109537" cy="1047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57388" name="Text Box 94"/>
          <p:cNvSpPr txBox="1">
            <a:spLocks noChangeArrowheads="1"/>
          </p:cNvSpPr>
          <p:nvPr/>
        </p:nvSpPr>
        <p:spPr bwMode="auto">
          <a:xfrm>
            <a:off x="6127750" y="4494213"/>
            <a:ext cx="1255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Section A-A</a:t>
            </a:r>
          </a:p>
        </p:txBody>
      </p:sp>
      <p:sp>
        <p:nvSpPr>
          <p:cNvPr id="57389" name="Text Box 96"/>
          <p:cNvSpPr txBox="1">
            <a:spLocks noChangeArrowheads="1"/>
          </p:cNvSpPr>
          <p:nvPr/>
        </p:nvSpPr>
        <p:spPr bwMode="auto">
          <a:xfrm>
            <a:off x="1250950" y="3194050"/>
            <a:ext cx="2968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n</a:t>
            </a:r>
          </a:p>
          <a:p>
            <a:pPr algn="l"/>
            <a:endParaRPr lang="es-ES" sz="1600">
              <a:solidFill>
                <a:schemeClr val="tx1"/>
              </a:solidFill>
              <a:latin typeface="Arial" charset="0"/>
            </a:endParaRPr>
          </a:p>
          <a:p>
            <a:pPr algn="l"/>
            <a:endParaRPr lang="es-ES" sz="1600">
              <a:solidFill>
                <a:schemeClr val="tx1"/>
              </a:solidFill>
              <a:latin typeface="Arial" charset="0"/>
            </a:endParaRPr>
          </a:p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p</a:t>
            </a:r>
          </a:p>
        </p:txBody>
      </p:sp>
      <p:sp>
        <p:nvSpPr>
          <p:cNvPr id="57390" name="Text Box 97"/>
          <p:cNvSpPr txBox="1">
            <a:spLocks noChangeArrowheads="1"/>
          </p:cNvSpPr>
          <p:nvPr/>
        </p:nvSpPr>
        <p:spPr bwMode="auto">
          <a:xfrm>
            <a:off x="584200" y="3106738"/>
            <a:ext cx="38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solidFill>
                  <a:schemeClr val="tx1"/>
                </a:solidFill>
                <a:latin typeface="Arial" charset="0"/>
              </a:rPr>
              <a:t>p+</a:t>
            </a:r>
          </a:p>
        </p:txBody>
      </p:sp>
      <p:sp>
        <p:nvSpPr>
          <p:cNvPr id="57391" name="Text Box 98"/>
          <p:cNvSpPr txBox="1">
            <a:spLocks noChangeArrowheads="1"/>
          </p:cNvSpPr>
          <p:nvPr/>
        </p:nvSpPr>
        <p:spPr bwMode="auto">
          <a:xfrm>
            <a:off x="3543300" y="3103563"/>
            <a:ext cx="38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solidFill>
                  <a:schemeClr val="tx1"/>
                </a:solidFill>
                <a:latin typeface="Arial" charset="0"/>
              </a:rPr>
              <a:t>p+</a:t>
            </a:r>
          </a:p>
        </p:txBody>
      </p:sp>
      <p:sp>
        <p:nvSpPr>
          <p:cNvPr id="57392" name="Line 99"/>
          <p:cNvSpPr>
            <a:spLocks noChangeShapeType="1"/>
          </p:cNvSpPr>
          <p:nvPr/>
        </p:nvSpPr>
        <p:spPr bwMode="auto">
          <a:xfrm>
            <a:off x="8124825" y="3228975"/>
            <a:ext cx="2095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93" name="Line 100"/>
          <p:cNvSpPr>
            <a:spLocks noChangeShapeType="1"/>
          </p:cNvSpPr>
          <p:nvPr/>
        </p:nvSpPr>
        <p:spPr bwMode="auto">
          <a:xfrm>
            <a:off x="7331075" y="3321050"/>
            <a:ext cx="10191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94" name="Line 101"/>
          <p:cNvSpPr>
            <a:spLocks noChangeShapeType="1"/>
          </p:cNvSpPr>
          <p:nvPr/>
        </p:nvSpPr>
        <p:spPr bwMode="auto">
          <a:xfrm flipV="1">
            <a:off x="8239125" y="2876550"/>
            <a:ext cx="0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95" name="Line 102"/>
          <p:cNvSpPr>
            <a:spLocks noChangeShapeType="1"/>
          </p:cNvSpPr>
          <p:nvPr/>
        </p:nvSpPr>
        <p:spPr bwMode="auto">
          <a:xfrm>
            <a:off x="8255000" y="3321050"/>
            <a:ext cx="0" cy="35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7396" name="Text Box 103"/>
          <p:cNvSpPr txBox="1">
            <a:spLocks noChangeArrowheads="1"/>
          </p:cNvSpPr>
          <p:nvPr/>
        </p:nvSpPr>
        <p:spPr bwMode="auto">
          <a:xfrm>
            <a:off x="7956550" y="248126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es-ES" sz="1600">
                <a:solidFill>
                  <a:schemeClr val="tx1"/>
                </a:solidFill>
                <a:latin typeface="Arial" charset="0"/>
              </a:rPr>
              <a:t>/4 step</a:t>
            </a:r>
          </a:p>
        </p:txBody>
      </p:sp>
      <p:sp>
        <p:nvSpPr>
          <p:cNvPr id="57397" name="Text Box 104"/>
          <p:cNvSpPr txBox="1">
            <a:spLocks noChangeArrowheads="1"/>
          </p:cNvSpPr>
          <p:nvPr/>
        </p:nvSpPr>
        <p:spPr bwMode="auto">
          <a:xfrm>
            <a:off x="1193800" y="1073150"/>
            <a:ext cx="7070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/>
              <a:t>Can eliminate fringing at a specific wavelength by profiling the pixel depth</a:t>
            </a:r>
          </a:p>
        </p:txBody>
      </p:sp>
      <p:sp>
        <p:nvSpPr>
          <p:cNvPr id="57398" name="AutoShape 105"/>
          <p:cNvSpPr>
            <a:spLocks/>
          </p:cNvSpPr>
          <p:nvPr/>
        </p:nvSpPr>
        <p:spPr bwMode="auto">
          <a:xfrm rot="-5400000">
            <a:off x="6515100" y="2092325"/>
            <a:ext cx="257175" cy="1266825"/>
          </a:xfrm>
          <a:prstGeom prst="rightBrace">
            <a:avLst>
              <a:gd name="adj1" fmla="val 4104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es-ES"/>
          </a:p>
        </p:txBody>
      </p:sp>
      <p:sp>
        <p:nvSpPr>
          <p:cNvPr id="57399" name="Text Box 106"/>
          <p:cNvSpPr txBox="1">
            <a:spLocks noChangeArrowheads="1"/>
          </p:cNvSpPr>
          <p:nvPr/>
        </p:nvSpPr>
        <p:spPr bwMode="auto">
          <a:xfrm>
            <a:off x="5454650" y="2195513"/>
            <a:ext cx="2408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50% of pixel is </a:t>
            </a:r>
            <a:r>
              <a:rPr lang="es-ES">
                <a:latin typeface="Symbol" pitchFamily="18" charset="2"/>
              </a:rPr>
              <a:t>l</a:t>
            </a:r>
            <a:r>
              <a:rPr lang="es-ES" sz="1600"/>
              <a:t>/4 thinner </a:t>
            </a:r>
          </a:p>
        </p:txBody>
      </p:sp>
      <p:sp>
        <p:nvSpPr>
          <p:cNvPr id="57400" name="Text Box 107"/>
          <p:cNvSpPr txBox="1">
            <a:spLocks noChangeArrowheads="1"/>
          </p:cNvSpPr>
          <p:nvPr/>
        </p:nvSpPr>
        <p:spPr bwMode="auto">
          <a:xfrm>
            <a:off x="1323975" y="4500563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Pixel cross section</a:t>
            </a:r>
          </a:p>
        </p:txBody>
      </p:sp>
      <p:grpSp>
        <p:nvGrpSpPr>
          <p:cNvPr id="7" name="Group 113"/>
          <p:cNvGrpSpPr>
            <a:grpSpLocks/>
          </p:cNvGrpSpPr>
          <p:nvPr/>
        </p:nvGrpSpPr>
        <p:grpSpPr bwMode="auto">
          <a:xfrm>
            <a:off x="411163" y="5146675"/>
            <a:ext cx="3184525" cy="784225"/>
            <a:chOff x="740" y="3242"/>
            <a:chExt cx="2006" cy="494"/>
          </a:xfrm>
        </p:grpSpPr>
        <p:sp>
          <p:nvSpPr>
            <p:cNvPr id="57408" name="Text Box 108"/>
            <p:cNvSpPr txBox="1">
              <a:spLocks noChangeArrowheads="1"/>
            </p:cNvSpPr>
            <p:nvPr/>
          </p:nvSpPr>
          <p:spPr bwMode="auto">
            <a:xfrm>
              <a:off x="742" y="3242"/>
              <a:ext cx="1814" cy="25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chemeClr val="tx1"/>
                  </a:solidFill>
                </a:rPr>
                <a:t>When d=</a:t>
              </a:r>
              <a:r>
                <a:rPr lang="es-ES" i="1">
                  <a:solidFill>
                    <a:schemeClr val="tx1"/>
                  </a:solidFill>
                </a:rPr>
                <a:t>n</a:t>
              </a:r>
              <a:r>
                <a:rPr lang="es-ES" sz="2000">
                  <a:solidFill>
                    <a:schemeClr val="tx1"/>
                  </a:solidFill>
                  <a:latin typeface="Symbol" pitchFamily="18" charset="2"/>
                </a:rPr>
                <a:t>l/</a:t>
              </a:r>
              <a:r>
                <a:rPr lang="es-ES">
                  <a:solidFill>
                    <a:schemeClr val="tx1"/>
                  </a:solidFill>
                  <a:latin typeface="Symbol" pitchFamily="18" charset="2"/>
                </a:rPr>
                <a:t>2</a:t>
              </a:r>
              <a:r>
                <a:rPr lang="es-ES" sz="2000">
                  <a:solidFill>
                    <a:schemeClr val="tx1"/>
                  </a:solidFill>
                  <a:latin typeface="Symbol" pitchFamily="18" charset="2"/>
                </a:rPr>
                <a:t>  </a:t>
              </a:r>
              <a:r>
                <a:rPr lang="es-ES" sz="2000">
                  <a:solidFill>
                    <a:schemeClr val="tx1"/>
                  </a:solidFill>
                </a:rPr>
                <a:t>bright fringe</a:t>
              </a:r>
            </a:p>
          </p:txBody>
        </p:sp>
        <p:sp>
          <p:nvSpPr>
            <p:cNvPr id="57409" name="Text Box 112"/>
            <p:cNvSpPr txBox="1">
              <a:spLocks noChangeArrowheads="1"/>
            </p:cNvSpPr>
            <p:nvPr/>
          </p:nvSpPr>
          <p:spPr bwMode="auto">
            <a:xfrm>
              <a:off x="740" y="3486"/>
              <a:ext cx="2006" cy="25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s-ES">
                  <a:solidFill>
                    <a:schemeClr val="tx1"/>
                  </a:solidFill>
                </a:rPr>
                <a:t>When d= </a:t>
              </a:r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(2</a:t>
              </a:r>
              <a:r>
                <a:rPr lang="es-ES" sz="1600" i="1">
                  <a:solidFill>
                    <a:schemeClr val="tx1"/>
                  </a:solidFill>
                  <a:latin typeface="Arial" charset="0"/>
                </a:rPr>
                <a:t>n</a:t>
              </a:r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-1</a:t>
              </a:r>
              <a:r>
                <a:rPr lang="es-ES" sz="1600" i="1">
                  <a:solidFill>
                    <a:schemeClr val="tx1"/>
                  </a:solidFill>
                  <a:latin typeface="Arial" charset="0"/>
                </a:rPr>
                <a:t>)</a:t>
              </a:r>
              <a:r>
                <a:rPr lang="es-ES" sz="2000">
                  <a:solidFill>
                    <a:schemeClr val="tx1"/>
                  </a:solidFill>
                  <a:latin typeface="Symbol" pitchFamily="18" charset="2"/>
                </a:rPr>
                <a:t>l</a:t>
              </a:r>
              <a:r>
                <a:rPr lang="es-ES" sz="1600">
                  <a:solidFill>
                    <a:schemeClr val="tx1"/>
                  </a:solidFill>
                  <a:latin typeface="Arial" charset="0"/>
                </a:rPr>
                <a:t>/4</a:t>
              </a:r>
              <a:r>
                <a:rPr lang="es-ES" sz="2000">
                  <a:solidFill>
                    <a:schemeClr val="tx1"/>
                  </a:solidFill>
                  <a:latin typeface="Symbol" pitchFamily="18" charset="2"/>
                </a:rPr>
                <a:t>  </a:t>
              </a:r>
              <a:r>
                <a:rPr lang="es-ES" sz="2000">
                  <a:solidFill>
                    <a:schemeClr val="tx1"/>
                  </a:solidFill>
                </a:rPr>
                <a:t>dark fringe</a:t>
              </a:r>
            </a:p>
          </p:txBody>
        </p:sp>
      </p:grpSp>
      <p:sp>
        <p:nvSpPr>
          <p:cNvPr id="57404" name="Line 116"/>
          <p:cNvSpPr>
            <a:spLocks noChangeShapeType="1"/>
          </p:cNvSpPr>
          <p:nvPr/>
        </p:nvSpPr>
        <p:spPr bwMode="auto">
          <a:xfrm>
            <a:off x="8131175" y="3302000"/>
            <a:ext cx="0" cy="1123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57405" name="Rectangle 118"/>
          <p:cNvSpPr>
            <a:spLocks noChangeArrowheads="1"/>
          </p:cNvSpPr>
          <p:nvPr/>
        </p:nvSpPr>
        <p:spPr bwMode="auto">
          <a:xfrm>
            <a:off x="8085138" y="3863975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d</a:t>
            </a:r>
            <a:endParaRPr lang="es-ES" sz="1600" baseline="-25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7406" name="Text Box 121"/>
          <p:cNvSpPr txBox="1">
            <a:spLocks noChangeArrowheads="1"/>
          </p:cNvSpPr>
          <p:nvPr/>
        </p:nvSpPr>
        <p:spPr bwMode="auto">
          <a:xfrm>
            <a:off x="4937125" y="4945063"/>
            <a:ext cx="3467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Whenever a bright fringe falls</a:t>
            </a:r>
          </a:p>
          <a:p>
            <a:pPr algn="l"/>
            <a:r>
              <a:rPr lang="es-ES" sz="1600"/>
              <a:t>in the centre of the pixel, a dark fringe</a:t>
            </a:r>
          </a:p>
          <a:p>
            <a:pPr algn="l"/>
            <a:r>
              <a:rPr lang="es-ES" sz="1600"/>
              <a:t>falls at the edges: cancellation of fringe.</a:t>
            </a:r>
          </a:p>
        </p:txBody>
      </p:sp>
      <p:sp>
        <p:nvSpPr>
          <p:cNvPr id="57426" name="Line 82"/>
          <p:cNvSpPr>
            <a:spLocks noChangeShapeType="1"/>
          </p:cNvSpPr>
          <p:nvPr/>
        </p:nvSpPr>
        <p:spPr bwMode="auto">
          <a:xfrm>
            <a:off x="5956300" y="3390900"/>
            <a:ext cx="0" cy="9652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57427" name="Line 83"/>
          <p:cNvSpPr>
            <a:spLocks noChangeShapeType="1"/>
          </p:cNvSpPr>
          <p:nvPr/>
        </p:nvSpPr>
        <p:spPr bwMode="auto">
          <a:xfrm>
            <a:off x="7327900" y="3390900"/>
            <a:ext cx="0" cy="9652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57430" name="AutoShape 105"/>
          <p:cNvSpPr>
            <a:spLocks/>
          </p:cNvSpPr>
          <p:nvPr/>
        </p:nvSpPr>
        <p:spPr bwMode="auto">
          <a:xfrm rot="-5400000">
            <a:off x="6483350" y="663575"/>
            <a:ext cx="396875" cy="2867025"/>
          </a:xfrm>
          <a:prstGeom prst="rightBrace">
            <a:avLst>
              <a:gd name="adj1" fmla="val 602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l"/>
            <a:endParaRPr lang="es-ES"/>
          </a:p>
        </p:txBody>
      </p:sp>
      <p:sp>
        <p:nvSpPr>
          <p:cNvPr id="57431" name="Text Box 106"/>
          <p:cNvSpPr txBox="1">
            <a:spLocks noChangeArrowheads="1"/>
          </p:cNvSpPr>
          <p:nvPr/>
        </p:nvSpPr>
        <p:spPr bwMode="auto">
          <a:xfrm>
            <a:off x="6318250" y="1573213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/>
              <a:t>1 pixel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6" descr="redp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57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-17463" y="2478088"/>
          <a:ext cx="5951538" cy="3727450"/>
        </p:xfrm>
        <a:graphic>
          <a:graphicData uri="http://schemas.openxmlformats.org/presentationml/2006/ole">
            <p:oleObj spid="_x0000_s5122" name="Chart" r:id="rId4" imgW="6296101" imgH="3943460" progId="Excel.Sheet.8">
              <p:embed/>
            </p:oleObj>
          </a:graphicData>
        </a:graphic>
      </p:graphicFrame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500034" y="928670"/>
            <a:ext cx="751519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>
                <a:latin typeface="Comic Sans MS" pitchFamily="66" charset="0"/>
              </a:rPr>
              <a:t>Results</a:t>
            </a:r>
            <a:r>
              <a:rPr lang="es-ES" sz="2400" dirty="0">
                <a:latin typeface="Comic Sans MS" pitchFamily="66" charset="0"/>
              </a:rPr>
              <a:t> </a:t>
            </a:r>
            <a:r>
              <a:rPr lang="es-ES" sz="2400" dirty="0" err="1">
                <a:latin typeface="Comic Sans MS" pitchFamily="66" charset="0"/>
              </a:rPr>
              <a:t>from</a:t>
            </a:r>
            <a:r>
              <a:rPr lang="es-ES" sz="2400" dirty="0">
                <a:latin typeface="Comic Sans MS" pitchFamily="66" charset="0"/>
              </a:rPr>
              <a:t> a CCD4482 </a:t>
            </a:r>
            <a:r>
              <a:rPr lang="es-ES" sz="2400" dirty="0" err="1">
                <a:latin typeface="Comic Sans MS" pitchFamily="66" charset="0"/>
              </a:rPr>
              <a:t>with</a:t>
            </a:r>
            <a:r>
              <a:rPr lang="es-ES" sz="2400" dirty="0">
                <a:latin typeface="Comic Sans MS" pitchFamily="66" charset="0"/>
              </a:rPr>
              <a:t> anti-</a:t>
            </a:r>
            <a:r>
              <a:rPr lang="es-ES" sz="2400" dirty="0" err="1">
                <a:latin typeface="Comic Sans MS" pitchFamily="66" charset="0"/>
              </a:rPr>
              <a:t>fringing</a:t>
            </a:r>
            <a:r>
              <a:rPr lang="es-ES" sz="2400" dirty="0">
                <a:latin typeface="Comic Sans MS" pitchFamily="66" charset="0"/>
              </a:rPr>
              <a:t> </a:t>
            </a:r>
            <a:r>
              <a:rPr lang="es-ES" sz="2400" dirty="0" err="1">
                <a:latin typeface="Comic Sans MS" pitchFamily="66" charset="0"/>
              </a:rPr>
              <a:t>process</a:t>
            </a:r>
            <a:endParaRPr lang="es-ES" sz="2400" dirty="0">
              <a:latin typeface="Comic Sans MS" pitchFamily="66" charset="0"/>
            </a:endParaRPr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 flipV="1">
            <a:off x="3765550" y="4222750"/>
            <a:ext cx="0" cy="4206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848100" y="4252913"/>
            <a:ext cx="77946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solidFill>
                  <a:schemeClr val="tx1"/>
                </a:solidFill>
                <a:latin typeface="Arial" charset="0"/>
              </a:rPr>
              <a:t>+/- 2%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5984" y="1571612"/>
            <a:ext cx="326563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smtClean="0">
                <a:latin typeface="Comic Sans MS" pitchFamily="66" charset="0"/>
              </a:rPr>
              <a:t>ING “RED+” detector</a:t>
            </a:r>
            <a:endParaRPr lang="es-E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23"/>
          <p:cNvSpPr>
            <a:spLocks noChangeArrowheads="1"/>
          </p:cNvSpPr>
          <p:nvPr/>
        </p:nvSpPr>
        <p:spPr bwMode="auto">
          <a:xfrm>
            <a:off x="1600200" y="2565400"/>
            <a:ext cx="1066800" cy="45720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32771" name="Text Box 124"/>
          <p:cNvSpPr txBox="1">
            <a:spLocks noChangeArrowheads="1"/>
          </p:cNvSpPr>
          <p:nvPr/>
        </p:nvSpPr>
        <p:spPr bwMode="auto">
          <a:xfrm>
            <a:off x="179388" y="3838575"/>
            <a:ext cx="8137525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>
                <a:solidFill>
                  <a:srgbClr val="003366"/>
                </a:solidFill>
              </a:rPr>
              <a:t>The reflected portion is now reduced to  :</a:t>
            </a:r>
          </a:p>
          <a:p>
            <a:pPr algn="l" eaLnBrk="0" hangingPunct="0">
              <a:buClr>
                <a:srgbClr val="FF3300"/>
              </a:buClr>
            </a:pPr>
            <a:endParaRPr lang="en-US" sz="1400">
              <a:solidFill>
                <a:srgbClr val="003366"/>
              </a:solidFill>
              <a:latin typeface="Times New Roman" pitchFamily="18" charset="0"/>
            </a:endParaRPr>
          </a:p>
          <a:p>
            <a:pPr algn="l" eaLnBrk="0" hangingPunct="0">
              <a:buClr>
                <a:srgbClr val="FF3300"/>
              </a:buClr>
            </a:pPr>
            <a:endParaRPr lang="en-US" sz="1400">
              <a:solidFill>
                <a:srgbClr val="003366"/>
              </a:solidFill>
              <a:latin typeface="Times New Roman" pitchFamily="18" charset="0"/>
            </a:endParaRPr>
          </a:p>
          <a:p>
            <a:pPr algn="l" eaLnBrk="0" hangingPunct="0">
              <a:buClr>
                <a:srgbClr val="FF3300"/>
              </a:buClr>
            </a:pPr>
            <a:endParaRPr lang="en-US" sz="1400">
              <a:solidFill>
                <a:srgbClr val="003366"/>
              </a:solidFill>
              <a:latin typeface="Times New Roman" pitchFamily="18" charset="0"/>
            </a:endParaRPr>
          </a:p>
          <a:p>
            <a:pPr algn="l" eaLnBrk="0" hangingPunct="0">
              <a:buClr>
                <a:srgbClr val="FF3300"/>
              </a:buClr>
            </a:pPr>
            <a:endParaRPr lang="en-US" sz="1400">
              <a:solidFill>
                <a:srgbClr val="003366"/>
              </a:solidFill>
              <a:latin typeface="Times New Roman" pitchFamily="18" charset="0"/>
            </a:endParaRPr>
          </a:p>
          <a:p>
            <a:pPr algn="l" eaLnBrk="0" hangingPunct="0">
              <a:buClr>
                <a:srgbClr val="FF3300"/>
              </a:buClr>
            </a:pPr>
            <a:r>
              <a:rPr lang="en-US">
                <a:solidFill>
                  <a:srgbClr val="003366"/>
                </a:solidFill>
              </a:rPr>
              <a:t>In the case where                      the reflectivity actually falls to zero! For Silicon we require a material  with </a:t>
            </a:r>
            <a:r>
              <a:rPr lang="en-US" sz="3200" i="1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>
                <a:solidFill>
                  <a:srgbClr val="003366"/>
                </a:solidFill>
              </a:rPr>
              <a:t> = 1.9, fortunately such a material exists, it is Hafnium Dioxide. It is regularly used to coat scientific CCDs.  </a:t>
            </a:r>
          </a:p>
        </p:txBody>
      </p:sp>
      <p:sp>
        <p:nvSpPr>
          <p:cNvPr id="32772" name="Text Box 125"/>
          <p:cNvSpPr txBox="1">
            <a:spLocks noChangeArrowheads="1"/>
          </p:cNvSpPr>
          <p:nvPr/>
        </p:nvSpPr>
        <p:spPr bwMode="auto">
          <a:xfrm>
            <a:off x="2643174" y="142852"/>
            <a:ext cx="4540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 sz="2400" dirty="0" smtClean="0">
                <a:latin typeface="Comic Sans MS" pitchFamily="66" charset="0"/>
              </a:rPr>
              <a:t>Anti-reflective (AR) coatings. 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32773" name="Rectangle 126"/>
          <p:cNvSpPr>
            <a:spLocks noChangeArrowheads="1"/>
          </p:cNvSpPr>
          <p:nvPr/>
        </p:nvSpPr>
        <p:spPr bwMode="auto">
          <a:xfrm>
            <a:off x="1595438" y="1676400"/>
            <a:ext cx="1066800" cy="457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s-ES"/>
          </a:p>
        </p:txBody>
      </p:sp>
      <p:sp>
        <p:nvSpPr>
          <p:cNvPr id="32774" name="Rectangle 127"/>
          <p:cNvSpPr>
            <a:spLocks noChangeArrowheads="1"/>
          </p:cNvSpPr>
          <p:nvPr/>
        </p:nvSpPr>
        <p:spPr bwMode="auto">
          <a:xfrm>
            <a:off x="2066925" y="243840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2775" name="Rectangle 129"/>
          <p:cNvSpPr>
            <a:spLocks noChangeArrowheads="1"/>
          </p:cNvSpPr>
          <p:nvPr/>
        </p:nvSpPr>
        <p:spPr bwMode="auto">
          <a:xfrm>
            <a:off x="1600200" y="2133600"/>
            <a:ext cx="1066800" cy="45720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2" name="Group 130"/>
          <p:cNvGrpSpPr>
            <a:grpSpLocks/>
          </p:cNvGrpSpPr>
          <p:nvPr/>
        </p:nvGrpSpPr>
        <p:grpSpPr bwMode="auto">
          <a:xfrm rot="5400000" flipV="1">
            <a:off x="1395412" y="2338388"/>
            <a:ext cx="1095375" cy="76200"/>
            <a:chOff x="1689" y="1008"/>
            <a:chExt cx="864" cy="47"/>
          </a:xfrm>
        </p:grpSpPr>
        <p:sp>
          <p:nvSpPr>
            <p:cNvPr id="32799" name="Rectangle 131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s-ES"/>
            </a:p>
          </p:txBody>
        </p:sp>
        <p:grpSp>
          <p:nvGrpSpPr>
            <p:cNvPr id="3" name="Group 132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32802" name="Line 133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3" name="Line 134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4" name="Line 135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5" name="Line 136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6" name="Line 137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7" name="Line 138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8" name="Line 139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09" name="Line 140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0" name="Line 141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1" name="Line 142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2" name="Line 143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3" name="Line 144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4" name="Line 145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5" name="Line 146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6" name="Line 147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7" name="Line 148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8" name="Line 149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19" name="Line 150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0" name="Line 151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1" name="Line 152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2" name="Line 153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3" name="Line 154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4" name="Line 155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5" name="Line 156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6" name="Line 157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7" name="Line 158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8" name="Line 159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29" name="Line 160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0" name="Line 161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1" name="Line 162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2" name="Line 163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3" name="Line 164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4" name="Line 165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5" name="Line 166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6" name="Line 167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7" name="Line 168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8" name="Line 169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39" name="Line 170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0" name="Line 171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1" name="Line 172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2" name="Line 173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3" name="Line 174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4" name="Line 175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5" name="Line 176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6" name="Line 177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7" name="Line 178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8" name="Line 179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49" name="Line 180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0" name="Line 181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1" name="Line 182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2" name="Line 183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3" name="Line 184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4" name="Line 185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5" name="Line 186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6" name="Line 187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7" name="Line 188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8" name="Line 189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59" name="Line 190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0" name="Line 191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1" name="Line 192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2" name="Line 193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3" name="Line 194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4" name="Line 195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5" name="Line 196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6" name="Line 197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7" name="Line 198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8" name="Line 199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69" name="Line 200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0" name="Line 201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1" name="Line 202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2" name="Line 203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3" name="Line 204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4" name="Line 205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5" name="Line 206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6" name="Line 207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7" name="Line 208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8" name="Line 209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79" name="Line 210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0" name="Line 211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1" name="Line 212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2" name="Line 213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3" name="Line 214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4" name="Line 215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5" name="Line 216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6" name="Line 217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7" name="Line 218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8" name="Line 219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89" name="Line 220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0" name="Line 221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1" name="Line 222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2" name="Line 223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3" name="Line 224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4" name="Line 225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5" name="Line 226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6" name="Line 227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7" name="Line 228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8" name="Line 229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899" name="Line 230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900" name="Line 231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901" name="Line 232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2801" name="Line 233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32777" name="Rectangle 234"/>
          <p:cNvSpPr>
            <a:spLocks noChangeArrowheads="1"/>
          </p:cNvSpPr>
          <p:nvPr/>
        </p:nvSpPr>
        <p:spPr bwMode="auto">
          <a:xfrm>
            <a:off x="2057400" y="160020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32778" name="Rectangle 235"/>
          <p:cNvSpPr>
            <a:spLocks noChangeArrowheads="1"/>
          </p:cNvSpPr>
          <p:nvPr/>
        </p:nvSpPr>
        <p:spPr bwMode="auto">
          <a:xfrm>
            <a:off x="2057400" y="2011363"/>
            <a:ext cx="450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32779" name="Rectangle 237"/>
          <p:cNvSpPr>
            <a:spLocks noChangeArrowheads="1"/>
          </p:cNvSpPr>
          <p:nvPr/>
        </p:nvSpPr>
        <p:spPr bwMode="auto">
          <a:xfrm>
            <a:off x="2700338" y="2593975"/>
            <a:ext cx="784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>
                <a:solidFill>
                  <a:srgbClr val="003366"/>
                </a:solidFill>
              </a:rPr>
              <a:t>Silicon</a:t>
            </a:r>
          </a:p>
        </p:txBody>
      </p:sp>
      <p:sp>
        <p:nvSpPr>
          <p:cNvPr id="32780" name="Line 239"/>
          <p:cNvSpPr>
            <a:spLocks noChangeShapeType="1"/>
          </p:cNvSpPr>
          <p:nvPr/>
        </p:nvSpPr>
        <p:spPr bwMode="auto">
          <a:xfrm>
            <a:off x="4660900" y="3987800"/>
            <a:ext cx="15398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2781" name="Text Box 240"/>
          <p:cNvSpPr txBox="1">
            <a:spLocks noChangeArrowheads="1"/>
          </p:cNvSpPr>
          <p:nvPr/>
        </p:nvSpPr>
        <p:spPr bwMode="auto">
          <a:xfrm>
            <a:off x="4352925" y="3254375"/>
            <a:ext cx="2638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8000">
                <a:solidFill>
                  <a:schemeClr val="tx1"/>
                </a:solidFill>
                <a:latin typeface="Times New Roman" pitchFamily="18" charset="0"/>
              </a:rPr>
              <a:t>[       ]</a:t>
            </a:r>
          </a:p>
        </p:txBody>
      </p:sp>
      <p:sp>
        <p:nvSpPr>
          <p:cNvPr id="32782" name="Text Box 241"/>
          <p:cNvSpPr txBox="1">
            <a:spLocks noChangeArrowheads="1"/>
          </p:cNvSpPr>
          <p:nvPr/>
        </p:nvSpPr>
        <p:spPr bwMode="auto">
          <a:xfrm>
            <a:off x="4808538" y="3429000"/>
            <a:ext cx="168433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(n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</a:rPr>
              <a:t>x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</a:rPr>
              <a:t>-</a:t>
            </a:r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400" baseline="-25000">
                <a:solidFill>
                  <a:schemeClr val="tx1"/>
                </a:solidFill>
                <a:latin typeface="Times New Roman" pitchFamily="18" charset="0"/>
              </a:rPr>
              <a:t>s</a:t>
            </a:r>
            <a:endParaRPr lang="en-US" sz="3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83" name="Text Box 242"/>
          <p:cNvSpPr txBox="1">
            <a:spLocks noChangeArrowheads="1"/>
          </p:cNvSpPr>
          <p:nvPr/>
        </p:nvSpPr>
        <p:spPr bwMode="auto">
          <a:xfrm>
            <a:off x="6256338" y="3484563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2</a:t>
            </a:r>
            <a:endParaRPr lang="en-US" sz="20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84" name="Text Box 243"/>
          <p:cNvSpPr txBox="1">
            <a:spLocks noChangeArrowheads="1"/>
          </p:cNvSpPr>
          <p:nvPr/>
        </p:nvSpPr>
        <p:spPr bwMode="auto">
          <a:xfrm>
            <a:off x="4859338" y="3929063"/>
            <a:ext cx="20145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(n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t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</a:rPr>
              <a:t>x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chemeClr val="tx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tx1"/>
                </a:solidFill>
                <a:latin typeface="Times New Roman" pitchFamily="18" charset="0"/>
              </a:rPr>
              <a:t>)</a:t>
            </a:r>
            <a:r>
              <a:rPr lang="en-US" sz="2400" b="1">
                <a:solidFill>
                  <a:schemeClr val="tx1"/>
                </a:solidFill>
                <a:latin typeface="Times New Roman" pitchFamily="18" charset="0"/>
              </a:rPr>
              <a:t>+</a:t>
            </a:r>
            <a:r>
              <a:rPr lang="en-US" sz="3200" i="1">
                <a:solidFill>
                  <a:schemeClr val="tx1"/>
                </a:solidFill>
                <a:latin typeface="Times New Roman" pitchFamily="18" charset="0"/>
              </a:rPr>
              <a:t>n</a:t>
            </a:r>
            <a:r>
              <a:rPr lang="en-US" sz="2400" baseline="-25000">
                <a:solidFill>
                  <a:schemeClr val="tx1"/>
                </a:solidFill>
                <a:latin typeface="Times New Roman" pitchFamily="18" charset="0"/>
              </a:rPr>
              <a:t>s</a:t>
            </a:r>
            <a:endParaRPr lang="en-US" sz="3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85" name="Text Box 244"/>
          <p:cNvSpPr txBox="1">
            <a:spLocks noChangeArrowheads="1"/>
          </p:cNvSpPr>
          <p:nvPr/>
        </p:nvSpPr>
        <p:spPr bwMode="auto">
          <a:xfrm>
            <a:off x="6372225" y="3933825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400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2786" name="Text Box 245"/>
          <p:cNvSpPr txBox="1">
            <a:spLocks noChangeArrowheads="1"/>
          </p:cNvSpPr>
          <p:nvPr/>
        </p:nvSpPr>
        <p:spPr bwMode="auto">
          <a:xfrm>
            <a:off x="6804025" y="33337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>
                <a:solidFill>
                  <a:schemeClr val="tx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2787" name="Rectangle 247"/>
          <p:cNvSpPr>
            <a:spLocks noChangeArrowheads="1"/>
          </p:cNvSpPr>
          <p:nvPr/>
        </p:nvSpPr>
        <p:spPr bwMode="auto">
          <a:xfrm>
            <a:off x="2041525" y="4800600"/>
            <a:ext cx="450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rgbClr val="003366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rgbClr val="003366"/>
                </a:solidFill>
                <a:latin typeface="Times New Roman" pitchFamily="18" charset="0"/>
              </a:rPr>
              <a:t>s</a:t>
            </a:r>
          </a:p>
        </p:txBody>
      </p:sp>
      <p:sp>
        <p:nvSpPr>
          <p:cNvPr id="32788" name="Rectangle 248"/>
          <p:cNvSpPr>
            <a:spLocks noChangeArrowheads="1"/>
          </p:cNvSpPr>
          <p:nvPr/>
        </p:nvSpPr>
        <p:spPr bwMode="auto">
          <a:xfrm>
            <a:off x="2555875" y="4811713"/>
            <a:ext cx="4333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i="1">
                <a:solidFill>
                  <a:srgbClr val="003366"/>
                </a:solidFill>
                <a:latin typeface="Times New Roman" pitchFamily="18" charset="0"/>
              </a:rPr>
              <a:t>n</a:t>
            </a:r>
            <a:r>
              <a:rPr lang="en-US" sz="2000" baseline="-25000">
                <a:solidFill>
                  <a:srgbClr val="003366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32789" name="Rectangle 249"/>
          <p:cNvSpPr>
            <a:spLocks noChangeArrowheads="1"/>
          </p:cNvSpPr>
          <p:nvPr/>
        </p:nvSpPr>
        <p:spPr bwMode="auto">
          <a:xfrm>
            <a:off x="2257425" y="487203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>
                <a:solidFill>
                  <a:srgbClr val="003366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2790" name="Text Box 250"/>
          <p:cNvSpPr txBox="1">
            <a:spLocks noChangeArrowheads="1"/>
          </p:cNvSpPr>
          <p:nvPr/>
        </p:nvSpPr>
        <p:spPr bwMode="auto">
          <a:xfrm>
            <a:off x="2339975" y="49434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>
                <a:solidFill>
                  <a:srgbClr val="003366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32791" name="Rectangle 251"/>
          <p:cNvSpPr>
            <a:spLocks noChangeArrowheads="1"/>
          </p:cNvSpPr>
          <p:nvPr/>
        </p:nvSpPr>
        <p:spPr bwMode="auto">
          <a:xfrm>
            <a:off x="2700338" y="2133600"/>
            <a:ext cx="1176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>
                <a:solidFill>
                  <a:srgbClr val="003366"/>
                </a:solidFill>
              </a:rPr>
              <a:t>AR coating</a:t>
            </a:r>
          </a:p>
        </p:txBody>
      </p:sp>
      <p:sp>
        <p:nvSpPr>
          <p:cNvPr id="32792" name="Rectangle 252"/>
          <p:cNvSpPr>
            <a:spLocks noChangeArrowheads="1"/>
          </p:cNvSpPr>
          <p:nvPr/>
        </p:nvSpPr>
        <p:spPr bwMode="auto">
          <a:xfrm>
            <a:off x="2700338" y="1719263"/>
            <a:ext cx="447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>
                <a:solidFill>
                  <a:srgbClr val="003366"/>
                </a:solidFill>
              </a:rPr>
              <a:t>Air</a:t>
            </a:r>
          </a:p>
        </p:txBody>
      </p:sp>
      <p:sp>
        <p:nvSpPr>
          <p:cNvPr id="59645" name="Oval 253"/>
          <p:cNvSpPr>
            <a:spLocks noChangeArrowheads="1"/>
          </p:cNvSpPr>
          <p:nvPr/>
        </p:nvSpPr>
        <p:spPr bwMode="auto">
          <a:xfrm>
            <a:off x="2700338" y="2133600"/>
            <a:ext cx="1223962" cy="4318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s-ES" sz="16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9646" name="Line 254"/>
          <p:cNvSpPr>
            <a:spLocks noChangeShapeType="1"/>
          </p:cNvSpPr>
          <p:nvPr/>
        </p:nvSpPr>
        <p:spPr bwMode="auto">
          <a:xfrm flipV="1">
            <a:off x="3851275" y="1916113"/>
            <a:ext cx="1079500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59647" name="Text Box 255"/>
          <p:cNvSpPr txBox="1">
            <a:spLocks noChangeArrowheads="1"/>
          </p:cNvSpPr>
          <p:nvPr/>
        </p:nvSpPr>
        <p:spPr bwMode="auto">
          <a:xfrm>
            <a:off x="5000625" y="1692275"/>
            <a:ext cx="2163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/>
              <a:t>¼ wavelength thick</a:t>
            </a:r>
          </a:p>
        </p:txBody>
      </p:sp>
      <p:sp>
        <p:nvSpPr>
          <p:cNvPr id="59648" name="Text Box 256"/>
          <p:cNvSpPr txBox="1">
            <a:spLocks noChangeArrowheads="1"/>
          </p:cNvSpPr>
          <p:nvPr/>
        </p:nvSpPr>
        <p:spPr bwMode="auto">
          <a:xfrm>
            <a:off x="4500563" y="2297113"/>
            <a:ext cx="2951162" cy="9159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/>
              <a:t>Of course the zero reflectivity will only occur at one specific wavelength.</a:t>
            </a:r>
          </a:p>
        </p:txBody>
      </p:sp>
      <p:sp>
        <p:nvSpPr>
          <p:cNvPr id="134" name="Text Box 125"/>
          <p:cNvSpPr txBox="1">
            <a:spLocks noChangeArrowheads="1"/>
          </p:cNvSpPr>
          <p:nvPr/>
        </p:nvSpPr>
        <p:spPr bwMode="auto">
          <a:xfrm>
            <a:off x="357158" y="642918"/>
            <a:ext cx="84296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 sz="2000" dirty="0" smtClean="0">
                <a:latin typeface="Comic Sans MS" pitchFamily="66" charset="0"/>
              </a:rPr>
              <a:t>Silicon has a large refractive index (approx 4.0) which means it is hard for light to enter. An AR coat is essential.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q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621"/>
            <a:ext cx="9144000" cy="4948757"/>
          </a:xfrm>
          <a:prstGeom prst="rect">
            <a:avLst/>
          </a:prstGeom>
        </p:spPr>
      </p:pic>
      <p:sp>
        <p:nvSpPr>
          <p:cNvPr id="12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Quantum Efficiency (QE) = proportion of incident photons that produce a measurable photo-electron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>
            <a:off x="500034" y="5929330"/>
            <a:ext cx="84296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buClr>
                <a:srgbClr val="FF3300"/>
              </a:buClr>
            </a:pPr>
            <a:r>
              <a:rPr lang="en-US" sz="2000" dirty="0" smtClean="0">
                <a:latin typeface="Comic Sans MS" pitchFamily="66" charset="0"/>
              </a:rPr>
              <a:t>Various AR coat options shown for an E2V scientific CCD.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5" name="4 Imagen" descr="const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66" y="928670"/>
            <a:ext cx="6410714" cy="542337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71670" y="5072074"/>
            <a:ext cx="5598007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smtClean="0">
                <a:latin typeface="Comic Sans MS" pitchFamily="66" charset="0"/>
              </a:rPr>
              <a:t>4k x 4k </a:t>
            </a:r>
            <a:r>
              <a:rPr lang="es-ES" sz="2400" dirty="0" err="1" smtClean="0">
                <a:latin typeface="Comic Sans MS" pitchFamily="66" charset="0"/>
              </a:rPr>
              <a:t>deep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depletion</a:t>
            </a:r>
            <a:r>
              <a:rPr lang="es-ES" sz="2400" dirty="0" smtClean="0">
                <a:latin typeface="Comic Sans MS" pitchFamily="66" charset="0"/>
              </a:rPr>
              <a:t> CCD: CCD231, </a:t>
            </a:r>
          </a:p>
          <a:p>
            <a:pPr algn="l"/>
            <a:r>
              <a:rPr lang="es-ES" sz="2400" dirty="0" smtClean="0">
                <a:latin typeface="Comic Sans MS" pitchFamily="66" charset="0"/>
              </a:rPr>
              <a:t>in </a:t>
            </a:r>
            <a:r>
              <a:rPr lang="es-ES" sz="2400" dirty="0" err="1" smtClean="0">
                <a:latin typeface="Comic Sans MS" pitchFamily="66" charset="0"/>
              </a:rPr>
              <a:t>its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transport</a:t>
            </a:r>
            <a:r>
              <a:rPr lang="es-ES" sz="2400" dirty="0" smtClean="0">
                <a:latin typeface="Comic Sans MS" pitchFamily="66" charset="0"/>
              </a:rPr>
              <a:t> box.</a:t>
            </a:r>
            <a:endParaRPr lang="es-E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" name="2 Imagen" descr="cons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857232"/>
            <a:ext cx="6315311" cy="501853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57356" y="5429264"/>
            <a:ext cx="5250155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smtClean="0">
                <a:latin typeface="Comic Sans MS" pitchFamily="66" charset="0"/>
              </a:rPr>
              <a:t>CCD </a:t>
            </a:r>
            <a:r>
              <a:rPr lang="es-ES" sz="2400" dirty="0" err="1" smtClean="0">
                <a:latin typeface="Comic Sans MS" pitchFamily="66" charset="0"/>
              </a:rPr>
              <a:t>mounted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on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support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structure</a:t>
            </a:r>
            <a:r>
              <a:rPr lang="es-ES" sz="2400" dirty="0" smtClean="0">
                <a:latin typeface="Comic Sans MS" pitchFamily="66" charset="0"/>
              </a:rPr>
              <a:t> </a:t>
            </a:r>
          </a:p>
          <a:p>
            <a:pPr algn="l"/>
            <a:r>
              <a:rPr lang="es-ES" sz="2400" dirty="0" err="1" smtClean="0">
                <a:latin typeface="Comic Sans MS" pitchFamily="66" charset="0"/>
              </a:rPr>
              <a:t>above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an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optical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window</a:t>
            </a:r>
            <a:endParaRPr lang="es-E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" name="2 Imagen" descr="con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785794"/>
            <a:ext cx="6674339" cy="535785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86050" y="5643578"/>
            <a:ext cx="398218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 smtClean="0">
                <a:latin typeface="Comic Sans MS" pitchFamily="66" charset="0"/>
              </a:rPr>
              <a:t>Protection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circuitry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added</a:t>
            </a:r>
            <a:endParaRPr lang="es-E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325"/>
          <p:cNvGrpSpPr>
            <a:grpSpLocks/>
          </p:cNvGrpSpPr>
          <p:nvPr/>
        </p:nvGrpSpPr>
        <p:grpSpPr bwMode="auto">
          <a:xfrm>
            <a:off x="1619250" y="2578100"/>
            <a:ext cx="3979863" cy="3365500"/>
            <a:chOff x="1347" y="1457"/>
            <a:chExt cx="2507" cy="2120"/>
          </a:xfrm>
        </p:grpSpPr>
        <p:grpSp>
          <p:nvGrpSpPr>
            <p:cNvPr id="173" name="Group 326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280" name="Line 327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1" name="Oval 328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282" name="Group 329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323" name="Oval 330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4" name="Rectangle 331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283" name="Line 332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4" name="Rectangle 333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5" name="Line 334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6" name="Oval 335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7" name="Line 336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8" name="Line 337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89" name="Line 338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0" name="Arc 339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1" name="Line 340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2" name="Line 341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3" name="Oval 342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294" name="Group 343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321" name="Oval 344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2" name="Rectangle 345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295" name="Line 346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6" name="Rectangle 347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7" name="Line 348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8" name="Line 349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99" name="Oval 350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0" name="Line 351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1" name="Arc 352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2" name="Line 353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3" name="Line 354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4" name="Oval 355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05" name="Group 356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319" name="Oval 357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0" name="Rectangle 358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306" name="Line 359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7" name="Rectangle 360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8" name="Line 361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09" name="Line 362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0" name="Oval 363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1" name="Line 364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2" name="Line 365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3" name="Line 366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4" name="Arc 367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5" name="Line 368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6" name="Line 369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7" name="Line 370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18" name="Line 371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74" name="Group 372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264" name="Oval 373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5" name="Line 374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6" name="Line 375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267" name="Group 376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278" name="Oval 377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279" name="Rectangle 378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268" name="Oval 379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9" name="Line 380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0" name="Rectangle 381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1" name="Line 382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2" name="Line 383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3" name="Line 384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4" name="Line 385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5" name="Arc 386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6" name="Rectangle 387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77" name="Line 388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75" name="Group 389"/>
            <p:cNvGrpSpPr>
              <a:grpSpLocks/>
            </p:cNvGrpSpPr>
            <p:nvPr/>
          </p:nvGrpSpPr>
          <p:grpSpPr bwMode="auto">
            <a:xfrm>
              <a:off x="1858" y="1939"/>
              <a:ext cx="189" cy="177"/>
              <a:chOff x="1640" y="4970"/>
              <a:chExt cx="479" cy="448"/>
            </a:xfrm>
          </p:grpSpPr>
          <p:sp>
            <p:nvSpPr>
              <p:cNvPr id="259" name="Oval 390"/>
              <p:cNvSpPr>
                <a:spLocks noChangeArrowheads="1"/>
              </p:cNvSpPr>
              <p:nvPr/>
            </p:nvSpPr>
            <p:spPr bwMode="auto">
              <a:xfrm>
                <a:off x="1658" y="5239"/>
                <a:ext cx="445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0" name="Rectangle 391"/>
              <p:cNvSpPr>
                <a:spLocks noChangeArrowheads="1"/>
              </p:cNvSpPr>
              <p:nvPr/>
            </p:nvSpPr>
            <p:spPr bwMode="auto">
              <a:xfrm>
                <a:off x="1640" y="5067"/>
                <a:ext cx="475" cy="2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1" name="Oval 392"/>
              <p:cNvSpPr>
                <a:spLocks noChangeArrowheads="1"/>
              </p:cNvSpPr>
              <p:nvPr/>
            </p:nvSpPr>
            <p:spPr bwMode="auto">
              <a:xfrm>
                <a:off x="1644" y="4970"/>
                <a:ext cx="467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2" name="Line 393"/>
              <p:cNvSpPr>
                <a:spLocks noChangeShapeType="1"/>
              </p:cNvSpPr>
              <p:nvPr/>
            </p:nvSpPr>
            <p:spPr bwMode="auto">
              <a:xfrm>
                <a:off x="1646" y="5066"/>
                <a:ext cx="9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63" name="Line 394"/>
              <p:cNvSpPr>
                <a:spLocks noChangeShapeType="1"/>
              </p:cNvSpPr>
              <p:nvPr/>
            </p:nvSpPr>
            <p:spPr bwMode="auto">
              <a:xfrm flipH="1">
                <a:off x="2103" y="5061"/>
                <a:ext cx="16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76" name="Oval 395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77" name="Group 396"/>
            <p:cNvGrpSpPr>
              <a:grpSpLocks/>
            </p:cNvGrpSpPr>
            <p:nvPr/>
          </p:nvGrpSpPr>
          <p:grpSpPr bwMode="auto">
            <a:xfrm>
              <a:off x="3009" y="1940"/>
              <a:ext cx="189" cy="177"/>
              <a:chOff x="4545" y="4973"/>
              <a:chExt cx="479" cy="448"/>
            </a:xfrm>
          </p:grpSpPr>
          <p:sp>
            <p:nvSpPr>
              <p:cNvPr id="254" name="Oval 397"/>
              <p:cNvSpPr>
                <a:spLocks noChangeArrowheads="1"/>
              </p:cNvSpPr>
              <p:nvPr/>
            </p:nvSpPr>
            <p:spPr bwMode="auto">
              <a:xfrm>
                <a:off x="4563" y="5242"/>
                <a:ext cx="445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5" name="Rectangle 398"/>
              <p:cNvSpPr>
                <a:spLocks noChangeArrowheads="1"/>
              </p:cNvSpPr>
              <p:nvPr/>
            </p:nvSpPr>
            <p:spPr bwMode="auto">
              <a:xfrm>
                <a:off x="4545" y="5070"/>
                <a:ext cx="475" cy="2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6" name="Oval 399"/>
              <p:cNvSpPr>
                <a:spLocks noChangeArrowheads="1"/>
              </p:cNvSpPr>
              <p:nvPr/>
            </p:nvSpPr>
            <p:spPr bwMode="auto">
              <a:xfrm>
                <a:off x="4549" y="4973"/>
                <a:ext cx="467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7" name="Line 400"/>
              <p:cNvSpPr>
                <a:spLocks noChangeShapeType="1"/>
              </p:cNvSpPr>
              <p:nvPr/>
            </p:nvSpPr>
            <p:spPr bwMode="auto">
              <a:xfrm>
                <a:off x="4551" y="5069"/>
                <a:ext cx="9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8" name="Line 401"/>
              <p:cNvSpPr>
                <a:spLocks noChangeShapeType="1"/>
              </p:cNvSpPr>
              <p:nvPr/>
            </p:nvSpPr>
            <p:spPr bwMode="auto">
              <a:xfrm flipH="1">
                <a:off x="5008" y="5064"/>
                <a:ext cx="16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78" name="Group 402"/>
            <p:cNvGrpSpPr>
              <a:grpSpLocks/>
            </p:cNvGrpSpPr>
            <p:nvPr/>
          </p:nvGrpSpPr>
          <p:grpSpPr bwMode="auto">
            <a:xfrm>
              <a:off x="2439" y="1940"/>
              <a:ext cx="189" cy="177"/>
              <a:chOff x="3106" y="4973"/>
              <a:chExt cx="479" cy="448"/>
            </a:xfrm>
          </p:grpSpPr>
          <p:sp>
            <p:nvSpPr>
              <p:cNvPr id="249" name="Oval 403"/>
              <p:cNvSpPr>
                <a:spLocks noChangeArrowheads="1"/>
              </p:cNvSpPr>
              <p:nvPr/>
            </p:nvSpPr>
            <p:spPr bwMode="auto">
              <a:xfrm>
                <a:off x="3124" y="5242"/>
                <a:ext cx="445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0" name="Rectangle 404"/>
              <p:cNvSpPr>
                <a:spLocks noChangeArrowheads="1"/>
              </p:cNvSpPr>
              <p:nvPr/>
            </p:nvSpPr>
            <p:spPr bwMode="auto">
              <a:xfrm>
                <a:off x="3106" y="5070"/>
                <a:ext cx="475" cy="264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1" name="Oval 405"/>
              <p:cNvSpPr>
                <a:spLocks noChangeArrowheads="1"/>
              </p:cNvSpPr>
              <p:nvPr/>
            </p:nvSpPr>
            <p:spPr bwMode="auto">
              <a:xfrm>
                <a:off x="3110" y="4973"/>
                <a:ext cx="467" cy="17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2" name="Line 406"/>
              <p:cNvSpPr>
                <a:spLocks noChangeShapeType="1"/>
              </p:cNvSpPr>
              <p:nvPr/>
            </p:nvSpPr>
            <p:spPr bwMode="auto">
              <a:xfrm>
                <a:off x="3112" y="5069"/>
                <a:ext cx="9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53" name="Line 407"/>
              <p:cNvSpPr>
                <a:spLocks noChangeShapeType="1"/>
              </p:cNvSpPr>
              <p:nvPr/>
            </p:nvSpPr>
            <p:spPr bwMode="auto">
              <a:xfrm flipH="1">
                <a:off x="3569" y="5064"/>
                <a:ext cx="16" cy="2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79" name="Group 408"/>
            <p:cNvGrpSpPr>
              <a:grpSpLocks/>
            </p:cNvGrpSpPr>
            <p:nvPr/>
          </p:nvGrpSpPr>
          <p:grpSpPr bwMode="auto">
            <a:xfrm>
              <a:off x="3207" y="1719"/>
              <a:ext cx="177" cy="172"/>
              <a:chOff x="5103" y="4410"/>
              <a:chExt cx="450" cy="435"/>
            </a:xfrm>
          </p:grpSpPr>
          <p:sp>
            <p:nvSpPr>
              <p:cNvPr id="244" name="Oval 409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5" name="Rectangle 410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6" name="Oval 411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7" name="Line 412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8" name="Line 413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0" name="Group 414"/>
            <p:cNvGrpSpPr>
              <a:grpSpLocks/>
            </p:cNvGrpSpPr>
            <p:nvPr/>
          </p:nvGrpSpPr>
          <p:grpSpPr bwMode="auto">
            <a:xfrm>
              <a:off x="2653" y="1719"/>
              <a:ext cx="176" cy="172"/>
              <a:chOff x="3681" y="4410"/>
              <a:chExt cx="450" cy="435"/>
            </a:xfrm>
          </p:grpSpPr>
          <p:sp>
            <p:nvSpPr>
              <p:cNvPr id="239" name="Oval 415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0" name="Rectangle 416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1" name="Oval 417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2" name="Line 418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43" name="Line 419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1" name="Group 420"/>
            <p:cNvGrpSpPr>
              <a:grpSpLocks/>
            </p:cNvGrpSpPr>
            <p:nvPr/>
          </p:nvGrpSpPr>
          <p:grpSpPr bwMode="auto">
            <a:xfrm>
              <a:off x="2082" y="1719"/>
              <a:ext cx="176" cy="172"/>
              <a:chOff x="2227" y="4410"/>
              <a:chExt cx="450" cy="435"/>
            </a:xfrm>
          </p:grpSpPr>
          <p:sp>
            <p:nvSpPr>
              <p:cNvPr id="234" name="Oval 421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5" name="Rectangle 422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6" name="Oval 423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7" name="Line 424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8" name="Line 425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2" name="Group 426"/>
            <p:cNvGrpSpPr>
              <a:grpSpLocks/>
            </p:cNvGrpSpPr>
            <p:nvPr/>
          </p:nvGrpSpPr>
          <p:grpSpPr bwMode="auto">
            <a:xfrm>
              <a:off x="2308" y="1567"/>
              <a:ext cx="164" cy="161"/>
              <a:chOff x="2770" y="3955"/>
              <a:chExt cx="414" cy="400"/>
            </a:xfrm>
          </p:grpSpPr>
          <p:sp>
            <p:nvSpPr>
              <p:cNvPr id="229" name="Oval 427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0" name="Rectangle 428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1" name="Oval 429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2" name="Line 430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33" name="Line 431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3" name="Group 432"/>
            <p:cNvGrpSpPr>
              <a:grpSpLocks/>
            </p:cNvGrpSpPr>
            <p:nvPr/>
          </p:nvGrpSpPr>
          <p:grpSpPr bwMode="auto">
            <a:xfrm>
              <a:off x="2870" y="1567"/>
              <a:ext cx="165" cy="161"/>
              <a:chOff x="4191" y="3955"/>
              <a:chExt cx="414" cy="400"/>
            </a:xfrm>
          </p:grpSpPr>
          <p:sp>
            <p:nvSpPr>
              <p:cNvPr id="224" name="Oval 433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5" name="Rectangle 434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6" name="Oval 435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7" name="Line 436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8" name="Line 437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4" name="Group 438"/>
            <p:cNvGrpSpPr>
              <a:grpSpLocks/>
            </p:cNvGrpSpPr>
            <p:nvPr/>
          </p:nvGrpSpPr>
          <p:grpSpPr bwMode="auto">
            <a:xfrm>
              <a:off x="3411" y="1567"/>
              <a:ext cx="164" cy="161"/>
              <a:chOff x="5554" y="3955"/>
              <a:chExt cx="414" cy="400"/>
            </a:xfrm>
          </p:grpSpPr>
          <p:sp>
            <p:nvSpPr>
              <p:cNvPr id="219" name="Oval 439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0" name="Rectangle 440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1" name="Oval 441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2" name="Line 442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23" name="Line 443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5" name="Group 444"/>
            <p:cNvGrpSpPr>
              <a:grpSpLocks/>
            </p:cNvGrpSpPr>
            <p:nvPr/>
          </p:nvGrpSpPr>
          <p:grpSpPr bwMode="auto">
            <a:xfrm>
              <a:off x="1598" y="2604"/>
              <a:ext cx="208" cy="193"/>
              <a:chOff x="980" y="6584"/>
              <a:chExt cx="526" cy="485"/>
            </a:xfrm>
          </p:grpSpPr>
          <p:sp>
            <p:nvSpPr>
              <p:cNvPr id="214" name="Oval 445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5" name="Rectangle 446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6" name="Oval 447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7" name="Line 448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8" name="Line 449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6" name="Group 450"/>
            <p:cNvGrpSpPr>
              <a:grpSpLocks/>
            </p:cNvGrpSpPr>
            <p:nvPr/>
          </p:nvGrpSpPr>
          <p:grpSpPr bwMode="auto">
            <a:xfrm>
              <a:off x="2161" y="2613"/>
              <a:ext cx="208" cy="193"/>
              <a:chOff x="2407" y="6608"/>
              <a:chExt cx="526" cy="485"/>
            </a:xfrm>
          </p:grpSpPr>
          <p:sp>
            <p:nvSpPr>
              <p:cNvPr id="209" name="Oval 451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0" name="Rectangle 452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1" name="Oval 453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2" name="Line 454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13" name="Line 455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7" name="Group 456"/>
            <p:cNvGrpSpPr>
              <a:grpSpLocks/>
            </p:cNvGrpSpPr>
            <p:nvPr/>
          </p:nvGrpSpPr>
          <p:grpSpPr bwMode="auto">
            <a:xfrm>
              <a:off x="2756" y="2615"/>
              <a:ext cx="208" cy="193"/>
              <a:chOff x="3915" y="6646"/>
              <a:chExt cx="526" cy="485"/>
            </a:xfrm>
          </p:grpSpPr>
          <p:sp>
            <p:nvSpPr>
              <p:cNvPr id="204" name="Oval 457"/>
              <p:cNvSpPr>
                <a:spLocks noChangeArrowheads="1"/>
              </p:cNvSpPr>
              <p:nvPr/>
            </p:nvSpPr>
            <p:spPr bwMode="auto">
              <a:xfrm>
                <a:off x="3934" y="6937"/>
                <a:ext cx="490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5" name="Rectangle 458"/>
              <p:cNvSpPr>
                <a:spLocks noChangeArrowheads="1"/>
              </p:cNvSpPr>
              <p:nvPr/>
            </p:nvSpPr>
            <p:spPr bwMode="auto">
              <a:xfrm>
                <a:off x="3915" y="6751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6" name="Oval 459"/>
              <p:cNvSpPr>
                <a:spLocks noChangeArrowheads="1"/>
              </p:cNvSpPr>
              <p:nvPr/>
            </p:nvSpPr>
            <p:spPr bwMode="auto">
              <a:xfrm>
                <a:off x="3919" y="6646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7" name="Line 460"/>
              <p:cNvSpPr>
                <a:spLocks noChangeShapeType="1"/>
              </p:cNvSpPr>
              <p:nvPr/>
            </p:nvSpPr>
            <p:spPr bwMode="auto">
              <a:xfrm>
                <a:off x="3921" y="6750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8" name="Line 461"/>
              <p:cNvSpPr>
                <a:spLocks noChangeShapeType="1"/>
              </p:cNvSpPr>
              <p:nvPr/>
            </p:nvSpPr>
            <p:spPr bwMode="auto">
              <a:xfrm flipH="1">
                <a:off x="4424" y="6744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8" name="Group 462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99" name="Oval 463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0" name="Rectangle 464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1" name="Oval 465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2" name="Line 466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203" name="Line 467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89" name="Group 468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90" name="Line 469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1" name="Line 470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2" name="Line 471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3" name="Line 472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4" name="Line 473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5" name="Line 474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6" name="Line 475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7" name="Line 476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98" name="Line 477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25" name="Group 479"/>
          <p:cNvGrpSpPr>
            <a:grpSpLocks/>
          </p:cNvGrpSpPr>
          <p:nvPr/>
        </p:nvGrpSpPr>
        <p:grpSpPr bwMode="auto">
          <a:xfrm>
            <a:off x="1619250" y="2584450"/>
            <a:ext cx="3979863" cy="3365500"/>
            <a:chOff x="1347" y="1457"/>
            <a:chExt cx="2507" cy="2120"/>
          </a:xfrm>
        </p:grpSpPr>
        <p:grpSp>
          <p:nvGrpSpPr>
            <p:cNvPr id="326" name="Group 480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427" name="Line 481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8" name="Oval 482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9" name="Group 483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470" name="Oval 484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71" name="Rectangle 485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430" name="Line 486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1" name="Rectangle 487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2" name="Line 488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3" name="Oval 489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4" name="Line 490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5" name="Line 491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6" name="Line 492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7" name="Arc 493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8" name="Line 494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39" name="Line 495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0" name="Oval 496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1" name="Group 497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468" name="Oval 498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9" name="Rectangle 499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442" name="Line 500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3" name="Rectangle 501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4" name="Line 502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5" name="Line 503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6" name="Oval 504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7" name="Line 505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8" name="Arc 506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49" name="Line 507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0" name="Line 508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1" name="Oval 509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2" name="Group 510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466" name="Oval 511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" name="Rectangle 512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453" name="Line 513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4" name="Rectangle 514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5" name="Line 515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6" name="Line 516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7" name="Oval 517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8" name="Line 518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59" name="Line 519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0" name="Line 520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1" name="Arc 521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2" name="Line 522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3" name="Line 523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4" name="Line 524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65" name="Line 525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27" name="Group 526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411" name="Oval 527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2" name="Line 528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3" name="Line 529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4" name="Group 530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425" name="Oval 531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" name="Rectangle 532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415" name="Oval 533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6" name="Line 534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7" name="Rectangle 535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8" name="Line 536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9" name="Line 537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0" name="Line 538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1" name="Line 539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2" name="Arc 540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3" name="Rectangle 541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24" name="Line 542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28" name="Group 543"/>
            <p:cNvGrpSpPr>
              <a:grpSpLocks/>
            </p:cNvGrpSpPr>
            <p:nvPr/>
          </p:nvGrpSpPr>
          <p:grpSpPr bwMode="auto">
            <a:xfrm>
              <a:off x="1594" y="2244"/>
              <a:ext cx="182" cy="252"/>
              <a:chOff x="1218" y="1803"/>
              <a:chExt cx="182" cy="252"/>
            </a:xfrm>
          </p:grpSpPr>
          <p:sp>
            <p:nvSpPr>
              <p:cNvPr id="409" name="Oval 544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10" name="Oval 545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329" name="Oval 546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330" name="Group 547"/>
            <p:cNvGrpSpPr>
              <a:grpSpLocks/>
            </p:cNvGrpSpPr>
            <p:nvPr/>
          </p:nvGrpSpPr>
          <p:grpSpPr bwMode="auto">
            <a:xfrm>
              <a:off x="3072" y="1882"/>
              <a:ext cx="177" cy="172"/>
              <a:chOff x="5103" y="4410"/>
              <a:chExt cx="450" cy="435"/>
            </a:xfrm>
          </p:grpSpPr>
          <p:sp>
            <p:nvSpPr>
              <p:cNvPr id="404" name="Oval 548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5" name="Rectangle 549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6" name="Oval 550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7" name="Line 551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8" name="Line 552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1" name="Group 553"/>
            <p:cNvGrpSpPr>
              <a:grpSpLocks/>
            </p:cNvGrpSpPr>
            <p:nvPr/>
          </p:nvGrpSpPr>
          <p:grpSpPr bwMode="auto">
            <a:xfrm>
              <a:off x="2498" y="1882"/>
              <a:ext cx="176" cy="172"/>
              <a:chOff x="3681" y="4410"/>
              <a:chExt cx="450" cy="435"/>
            </a:xfrm>
          </p:grpSpPr>
          <p:sp>
            <p:nvSpPr>
              <p:cNvPr id="399" name="Oval 554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0" name="Rectangle 555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1" name="Oval 556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2" name="Line 557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03" name="Line 558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2" name="Group 559"/>
            <p:cNvGrpSpPr>
              <a:grpSpLocks/>
            </p:cNvGrpSpPr>
            <p:nvPr/>
          </p:nvGrpSpPr>
          <p:grpSpPr bwMode="auto">
            <a:xfrm>
              <a:off x="1920" y="1882"/>
              <a:ext cx="176" cy="172"/>
              <a:chOff x="2227" y="4410"/>
              <a:chExt cx="450" cy="435"/>
            </a:xfrm>
          </p:grpSpPr>
          <p:sp>
            <p:nvSpPr>
              <p:cNvPr id="394" name="Oval 560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" name="Rectangle 561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6" name="Oval 562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7" name="Line 563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8" name="Line 564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3" name="Group 565"/>
            <p:cNvGrpSpPr>
              <a:grpSpLocks/>
            </p:cNvGrpSpPr>
            <p:nvPr/>
          </p:nvGrpSpPr>
          <p:grpSpPr bwMode="auto">
            <a:xfrm>
              <a:off x="2126" y="1733"/>
              <a:ext cx="164" cy="161"/>
              <a:chOff x="2770" y="3955"/>
              <a:chExt cx="414" cy="400"/>
            </a:xfrm>
          </p:grpSpPr>
          <p:sp>
            <p:nvSpPr>
              <p:cNvPr id="389" name="Oval 566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" name="Rectangle 567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" name="Oval 568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" name="Line 569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" name="Line 570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" name="Group 571"/>
            <p:cNvGrpSpPr>
              <a:grpSpLocks/>
            </p:cNvGrpSpPr>
            <p:nvPr/>
          </p:nvGrpSpPr>
          <p:grpSpPr bwMode="auto">
            <a:xfrm>
              <a:off x="2708" y="1733"/>
              <a:ext cx="165" cy="161"/>
              <a:chOff x="4191" y="3955"/>
              <a:chExt cx="414" cy="400"/>
            </a:xfrm>
          </p:grpSpPr>
          <p:sp>
            <p:nvSpPr>
              <p:cNvPr id="384" name="Oval 572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" name="Rectangle 573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6" name="Oval 574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7" name="Line 575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8" name="Line 576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" name="Group 577"/>
            <p:cNvGrpSpPr>
              <a:grpSpLocks/>
            </p:cNvGrpSpPr>
            <p:nvPr/>
          </p:nvGrpSpPr>
          <p:grpSpPr bwMode="auto">
            <a:xfrm>
              <a:off x="3291" y="1733"/>
              <a:ext cx="164" cy="161"/>
              <a:chOff x="5554" y="3955"/>
              <a:chExt cx="414" cy="400"/>
            </a:xfrm>
          </p:grpSpPr>
          <p:sp>
            <p:nvSpPr>
              <p:cNvPr id="379" name="Oval 578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" name="Rectangle 579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" name="Oval 580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" name="Line 581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" name="Line 582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" name="Group 583"/>
            <p:cNvGrpSpPr>
              <a:grpSpLocks/>
            </p:cNvGrpSpPr>
            <p:nvPr/>
          </p:nvGrpSpPr>
          <p:grpSpPr bwMode="auto">
            <a:xfrm>
              <a:off x="1598" y="2604"/>
              <a:ext cx="208" cy="193"/>
              <a:chOff x="980" y="6584"/>
              <a:chExt cx="526" cy="485"/>
            </a:xfrm>
          </p:grpSpPr>
          <p:sp>
            <p:nvSpPr>
              <p:cNvPr id="374" name="Oval 584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5" name="Rectangle 585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6" name="Oval 586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7" name="Line 587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8" name="Line 588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" name="Group 589"/>
            <p:cNvGrpSpPr>
              <a:grpSpLocks/>
            </p:cNvGrpSpPr>
            <p:nvPr/>
          </p:nvGrpSpPr>
          <p:grpSpPr bwMode="auto">
            <a:xfrm>
              <a:off x="2161" y="2613"/>
              <a:ext cx="208" cy="193"/>
              <a:chOff x="2407" y="6608"/>
              <a:chExt cx="526" cy="485"/>
            </a:xfrm>
          </p:grpSpPr>
          <p:sp>
            <p:nvSpPr>
              <p:cNvPr id="369" name="Oval 590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0" name="Rectangle 591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1" name="Oval 592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2" name="Line 593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3" name="Line 594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" name="Group 595"/>
            <p:cNvGrpSpPr>
              <a:grpSpLocks/>
            </p:cNvGrpSpPr>
            <p:nvPr/>
          </p:nvGrpSpPr>
          <p:grpSpPr bwMode="auto">
            <a:xfrm>
              <a:off x="2756" y="2615"/>
              <a:ext cx="208" cy="193"/>
              <a:chOff x="3915" y="6646"/>
              <a:chExt cx="526" cy="485"/>
            </a:xfrm>
          </p:grpSpPr>
          <p:sp>
            <p:nvSpPr>
              <p:cNvPr id="364" name="Oval 596"/>
              <p:cNvSpPr>
                <a:spLocks noChangeArrowheads="1"/>
              </p:cNvSpPr>
              <p:nvPr/>
            </p:nvSpPr>
            <p:spPr bwMode="auto">
              <a:xfrm>
                <a:off x="3934" y="6937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5" name="Rectangle 597"/>
              <p:cNvSpPr>
                <a:spLocks noChangeArrowheads="1"/>
              </p:cNvSpPr>
              <p:nvPr/>
            </p:nvSpPr>
            <p:spPr bwMode="auto">
              <a:xfrm>
                <a:off x="3915" y="6751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6" name="Oval 598"/>
              <p:cNvSpPr>
                <a:spLocks noChangeArrowheads="1"/>
              </p:cNvSpPr>
              <p:nvPr/>
            </p:nvSpPr>
            <p:spPr bwMode="auto">
              <a:xfrm>
                <a:off x="3919" y="6646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7" name="Line 599"/>
              <p:cNvSpPr>
                <a:spLocks noChangeShapeType="1"/>
              </p:cNvSpPr>
              <p:nvPr/>
            </p:nvSpPr>
            <p:spPr bwMode="auto">
              <a:xfrm>
                <a:off x="3921" y="6750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8" name="Line 600"/>
              <p:cNvSpPr>
                <a:spLocks noChangeShapeType="1"/>
              </p:cNvSpPr>
              <p:nvPr/>
            </p:nvSpPr>
            <p:spPr bwMode="auto">
              <a:xfrm flipH="1">
                <a:off x="4424" y="6744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" name="Group 601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359" name="Oval 602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0" name="Rectangle 603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1" name="Oval 604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2" name="Line 605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63" name="Line 606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40" name="Group 607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350" name="Line 608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1" name="Line 609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2" name="Line 610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3" name="Line 611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4" name="Line 612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5" name="Line 613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6" name="Line 614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7" name="Line 615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58" name="Line 616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41" name="Group 617"/>
            <p:cNvGrpSpPr>
              <a:grpSpLocks/>
            </p:cNvGrpSpPr>
            <p:nvPr/>
          </p:nvGrpSpPr>
          <p:grpSpPr bwMode="auto">
            <a:xfrm>
              <a:off x="2208" y="2244"/>
              <a:ext cx="182" cy="252"/>
              <a:chOff x="1218" y="1803"/>
              <a:chExt cx="182" cy="252"/>
            </a:xfrm>
          </p:grpSpPr>
          <p:sp>
            <p:nvSpPr>
              <p:cNvPr id="348" name="Oval 618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9" name="Oval 619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42" name="Group 620"/>
            <p:cNvGrpSpPr>
              <a:grpSpLocks/>
            </p:cNvGrpSpPr>
            <p:nvPr/>
          </p:nvGrpSpPr>
          <p:grpSpPr bwMode="auto">
            <a:xfrm>
              <a:off x="2782" y="2256"/>
              <a:ext cx="182" cy="252"/>
              <a:chOff x="1218" y="1803"/>
              <a:chExt cx="182" cy="252"/>
            </a:xfrm>
          </p:grpSpPr>
          <p:sp>
            <p:nvSpPr>
              <p:cNvPr id="346" name="Oval 621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7" name="Oval 622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343" name="Arc 623"/>
            <p:cNvSpPr>
              <a:spLocks/>
            </p:cNvSpPr>
            <p:nvPr/>
          </p:nvSpPr>
          <p:spPr bwMode="auto">
            <a:xfrm flipH="1">
              <a:off x="1669" y="2391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44" name="Arc 624"/>
            <p:cNvSpPr>
              <a:spLocks/>
            </p:cNvSpPr>
            <p:nvPr/>
          </p:nvSpPr>
          <p:spPr bwMode="auto">
            <a:xfrm flipH="1">
              <a:off x="2245" y="2352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45" name="Arc 625"/>
            <p:cNvSpPr>
              <a:spLocks/>
            </p:cNvSpPr>
            <p:nvPr/>
          </p:nvSpPr>
          <p:spPr bwMode="auto">
            <a:xfrm flipH="1">
              <a:off x="2839" y="2403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472" name="Group 627"/>
          <p:cNvGrpSpPr>
            <a:grpSpLocks/>
          </p:cNvGrpSpPr>
          <p:nvPr/>
        </p:nvGrpSpPr>
        <p:grpSpPr bwMode="auto">
          <a:xfrm>
            <a:off x="1619250" y="2578100"/>
            <a:ext cx="3979863" cy="3365500"/>
            <a:chOff x="1347" y="1457"/>
            <a:chExt cx="2507" cy="2120"/>
          </a:xfrm>
        </p:grpSpPr>
        <p:grpSp>
          <p:nvGrpSpPr>
            <p:cNvPr id="473" name="Group 628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562" name="Line 629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" name="Oval 630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64" name="Group 631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605" name="Oval 632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606" name="Rectangle 633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565" name="Line 634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" name="Rectangle 635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" name="Line 636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" name="Oval 637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" name="Line 638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0" name="Line 639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1" name="Line 640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2" name="Arc 641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" name="Line 642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" name="Line 643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" name="Oval 644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76" name="Group 645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603" name="Oval 646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604" name="Rectangle 647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577" name="Line 648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" name="Rectangle 649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" name="Line 650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0" name="Line 651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1" name="Oval 652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2" name="Line 653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3" name="Arc 654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" name="Line 655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" name="Line 656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" name="Oval 657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87" name="Group 658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601" name="Oval 659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602" name="Rectangle 660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588" name="Line 661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" name="Rectangle 662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" name="Line 663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1" name="Line 664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2" name="Oval 665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3" name="Line 666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4" name="Line 667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5" name="Line 668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6" name="Arc 669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7" name="Line 670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8" name="Line 671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9" name="Line 672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00" name="Line 673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" name="Group 674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546" name="Oval 675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7" name="Line 676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8" name="Line 677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9" name="Group 678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560" name="Oval 679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61" name="Rectangle 680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550" name="Oval 681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1" name="Line 682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2" name="Rectangle 683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" name="Line 684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" name="Line 685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" name="Line 686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" name="Line 687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" name="Arc 688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" name="Rectangle 689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" name="Line 690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475" name="Oval 691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476" name="Group 692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541" name="Oval 693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2" name="Rectangle 694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3" name="Oval 695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4" name="Line 696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5" name="Line 697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7" name="Group 698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536" name="Oval 699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7" name="Rectangle 700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8" name="Oval 701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9" name="Line 702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40" name="Line 703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8" name="Group 704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531" name="Oval 705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2" name="Rectangle 706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3" name="Oval 707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4" name="Line 708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5" name="Line 709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9" name="Group 710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526" name="Oval 711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" name="Rectangle 712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" name="Oval 713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9" name="Line 714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30" name="Line 715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0" name="Group 716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521" name="Oval 717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" name="Rectangle 718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" name="Oval 719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" name="Line 720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" name="Line 721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" name="Group 722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516" name="Oval 723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" name="Rectangle 724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" name="Oval 725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9" name="Line 726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0" name="Line 727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" name="Group 728"/>
            <p:cNvGrpSpPr>
              <a:grpSpLocks/>
            </p:cNvGrpSpPr>
            <p:nvPr/>
          </p:nvGrpSpPr>
          <p:grpSpPr bwMode="auto">
            <a:xfrm>
              <a:off x="1618" y="2581"/>
              <a:ext cx="208" cy="193"/>
              <a:chOff x="980" y="6584"/>
              <a:chExt cx="526" cy="485"/>
            </a:xfrm>
          </p:grpSpPr>
          <p:sp>
            <p:nvSpPr>
              <p:cNvPr id="511" name="Oval 729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" name="Rectangle 730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" name="Oval 731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" name="Line 732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" name="Line 733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" name="Group 734"/>
            <p:cNvGrpSpPr>
              <a:grpSpLocks/>
            </p:cNvGrpSpPr>
            <p:nvPr/>
          </p:nvGrpSpPr>
          <p:grpSpPr bwMode="auto">
            <a:xfrm>
              <a:off x="2737" y="2619"/>
              <a:ext cx="208" cy="193"/>
              <a:chOff x="2407" y="6608"/>
              <a:chExt cx="526" cy="485"/>
            </a:xfrm>
          </p:grpSpPr>
          <p:sp>
            <p:nvSpPr>
              <p:cNvPr id="506" name="Oval 735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" name="Rectangle 736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" name="Oval 737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9" name="Line 738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0" name="Line 739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" name="Group 740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501" name="Oval 741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" name="Rectangle 742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" name="Oval 743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" name="Line 744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" name="Line 745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" name="Group 746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492" name="Line 747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" name="Line 748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" name="Line 749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" name="Line 750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" name="Line 751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" name="Line 752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8" name="Line 753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9" name="Line 754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0" name="Line 755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" name="Group 756"/>
            <p:cNvGrpSpPr>
              <a:grpSpLocks/>
            </p:cNvGrpSpPr>
            <p:nvPr/>
          </p:nvGrpSpPr>
          <p:grpSpPr bwMode="auto">
            <a:xfrm>
              <a:off x="2186" y="2617"/>
              <a:ext cx="208" cy="193"/>
              <a:chOff x="980" y="6584"/>
              <a:chExt cx="526" cy="485"/>
            </a:xfrm>
          </p:grpSpPr>
          <p:sp>
            <p:nvSpPr>
              <p:cNvPr id="487" name="Oval 757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8" name="Rectangle 758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9" name="Oval 759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0" name="Line 760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" name="Line 761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607" name="Group 762"/>
          <p:cNvGrpSpPr>
            <a:grpSpLocks/>
          </p:cNvGrpSpPr>
          <p:nvPr/>
        </p:nvGrpSpPr>
        <p:grpSpPr bwMode="auto">
          <a:xfrm>
            <a:off x="1619250" y="2584450"/>
            <a:ext cx="3979863" cy="3365500"/>
            <a:chOff x="1347" y="1457"/>
            <a:chExt cx="2507" cy="2120"/>
          </a:xfrm>
        </p:grpSpPr>
        <p:grpSp>
          <p:nvGrpSpPr>
            <p:cNvPr id="608" name="Group 763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698" name="Line 764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9" name="Oval 765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700" name="Group 766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741" name="Oval 767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42" name="Rectangle 768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701" name="Line 769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2" name="Rectangle 770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3" name="Line 771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4" name="Oval 772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5" name="Line 773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6" name="Line 774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7" name="Line 775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8" name="Arc 776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09" name="Line 777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0" name="Line 778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1" name="Oval 779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712" name="Group 780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739" name="Oval 781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40" name="Rectangle 782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713" name="Line 783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4" name="Rectangle 784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5" name="Line 785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6" name="Line 786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7" name="Oval 787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8" name="Line 788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19" name="Arc 789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0" name="Line 790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1" name="Line 791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2" name="Oval 792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723" name="Group 793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737" name="Oval 794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738" name="Rectangle 795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724" name="Line 796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5" name="Rectangle 797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6" name="Line 798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7" name="Line 799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8" name="Oval 800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29" name="Line 801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0" name="Line 802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1" name="Line 803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2" name="Arc 804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3" name="Line 805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4" name="Line 806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5" name="Line 807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36" name="Line 808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09" name="Group 809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682" name="Oval 810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3" name="Line 811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4" name="Line 812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685" name="Group 813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696" name="Oval 814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697" name="Rectangle 815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686" name="Oval 816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7" name="Line 817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8" name="Rectangle 818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9" name="Line 819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0" name="Line 820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1" name="Line 821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2" name="Line 822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3" name="Arc 823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4" name="Rectangle 824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95" name="Line 825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610" name="Oval 826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611" name="Group 827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677" name="Oval 828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8" name="Rectangle 829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9" name="Oval 830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0" name="Line 831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81" name="Line 832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2" name="Group 833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672" name="Oval 834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3" name="Rectangle 835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4" name="Oval 836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5" name="Line 837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6" name="Line 838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3" name="Group 839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667" name="Oval 840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8" name="Rectangle 841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9" name="Oval 842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0" name="Line 843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71" name="Line 844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4" name="Group 845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662" name="Oval 846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3" name="Rectangle 847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4" name="Oval 848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5" name="Line 849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6" name="Line 850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5" name="Group 851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657" name="Oval 852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8" name="Rectangle 853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9" name="Oval 854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0" name="Line 855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61" name="Line 856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6" name="Group 857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652" name="Oval 858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3" name="Rectangle 859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4" name="Oval 860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5" name="Line 861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6" name="Line 862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7" name="Group 863"/>
            <p:cNvGrpSpPr>
              <a:grpSpLocks/>
            </p:cNvGrpSpPr>
            <p:nvPr/>
          </p:nvGrpSpPr>
          <p:grpSpPr bwMode="auto">
            <a:xfrm>
              <a:off x="1910" y="2604"/>
              <a:ext cx="208" cy="193"/>
              <a:chOff x="980" y="6584"/>
              <a:chExt cx="526" cy="485"/>
            </a:xfrm>
          </p:grpSpPr>
          <p:sp>
            <p:nvSpPr>
              <p:cNvPr id="647" name="Oval 864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8" name="Rectangle 865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9" name="Oval 866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0" name="Line 867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51" name="Line 868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8" name="Group 869"/>
            <p:cNvGrpSpPr>
              <a:grpSpLocks/>
            </p:cNvGrpSpPr>
            <p:nvPr/>
          </p:nvGrpSpPr>
          <p:grpSpPr bwMode="auto">
            <a:xfrm>
              <a:off x="2443" y="2613"/>
              <a:ext cx="208" cy="193"/>
              <a:chOff x="2407" y="6608"/>
              <a:chExt cx="526" cy="485"/>
            </a:xfrm>
          </p:grpSpPr>
          <p:sp>
            <p:nvSpPr>
              <p:cNvPr id="642" name="Oval 870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3" name="Rectangle 871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4" name="Oval 872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5" name="Line 873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6" name="Line 874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19" name="Group 875"/>
            <p:cNvGrpSpPr>
              <a:grpSpLocks/>
            </p:cNvGrpSpPr>
            <p:nvPr/>
          </p:nvGrpSpPr>
          <p:grpSpPr bwMode="auto">
            <a:xfrm rot="3184671">
              <a:off x="2932" y="2724"/>
              <a:ext cx="208" cy="193"/>
              <a:chOff x="3915" y="6646"/>
              <a:chExt cx="526" cy="485"/>
            </a:xfrm>
          </p:grpSpPr>
          <p:sp>
            <p:nvSpPr>
              <p:cNvPr id="637" name="Oval 876"/>
              <p:cNvSpPr>
                <a:spLocks noChangeArrowheads="1"/>
              </p:cNvSpPr>
              <p:nvPr/>
            </p:nvSpPr>
            <p:spPr bwMode="auto">
              <a:xfrm>
                <a:off x="3934" y="6937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8" name="Rectangle 877"/>
              <p:cNvSpPr>
                <a:spLocks noChangeArrowheads="1"/>
              </p:cNvSpPr>
              <p:nvPr/>
            </p:nvSpPr>
            <p:spPr bwMode="auto">
              <a:xfrm>
                <a:off x="3915" y="6751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9" name="Oval 878"/>
              <p:cNvSpPr>
                <a:spLocks noChangeArrowheads="1"/>
              </p:cNvSpPr>
              <p:nvPr/>
            </p:nvSpPr>
            <p:spPr bwMode="auto">
              <a:xfrm>
                <a:off x="3919" y="6646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0" name="Line 879"/>
              <p:cNvSpPr>
                <a:spLocks noChangeShapeType="1"/>
              </p:cNvSpPr>
              <p:nvPr/>
            </p:nvSpPr>
            <p:spPr bwMode="auto">
              <a:xfrm>
                <a:off x="3921" y="6750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41" name="Line 880"/>
              <p:cNvSpPr>
                <a:spLocks noChangeShapeType="1"/>
              </p:cNvSpPr>
              <p:nvPr/>
            </p:nvSpPr>
            <p:spPr bwMode="auto">
              <a:xfrm flipH="1">
                <a:off x="4424" y="6744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20" name="Group 881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632" name="Oval 882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3" name="Rectangle 883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4" name="Oval 884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5" name="Line 885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6" name="Line 886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621" name="Group 887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623" name="Line 888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4" name="Line 889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5" name="Line 890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6" name="Line 891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7" name="Line 892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8" name="Line 893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29" name="Line 894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0" name="Line 895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631" name="Line 896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622" name="Arc 897"/>
            <p:cNvSpPr>
              <a:spLocks/>
            </p:cNvSpPr>
            <p:nvPr/>
          </p:nvSpPr>
          <p:spPr bwMode="auto">
            <a:xfrm>
              <a:off x="3121" y="2819"/>
              <a:ext cx="130" cy="3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`</a:t>
              </a:r>
            </a:p>
          </p:txBody>
        </p:sp>
      </p:grpSp>
      <p:grpSp>
        <p:nvGrpSpPr>
          <p:cNvPr id="743" name="Group 898"/>
          <p:cNvGrpSpPr>
            <a:grpSpLocks/>
          </p:cNvGrpSpPr>
          <p:nvPr/>
        </p:nvGrpSpPr>
        <p:grpSpPr bwMode="auto">
          <a:xfrm>
            <a:off x="1619250" y="2574925"/>
            <a:ext cx="3979863" cy="3365500"/>
            <a:chOff x="1347" y="1457"/>
            <a:chExt cx="2507" cy="2120"/>
          </a:xfrm>
        </p:grpSpPr>
        <p:grpSp>
          <p:nvGrpSpPr>
            <p:cNvPr id="744" name="Group 899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827" name="Line 900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8" name="Oval 901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829" name="Group 902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870" name="Oval 903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871" name="Rectangle 904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830" name="Line 905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1" name="Rectangle 906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2" name="Line 907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3" name="Oval 908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4" name="Line 909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5" name="Line 910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6" name="Line 911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7" name="Arc 912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8" name="Line 913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39" name="Line 914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0" name="Oval 915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841" name="Group 916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868" name="Oval 917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869" name="Rectangle 918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842" name="Line 919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3" name="Rectangle 920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4" name="Line 921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5" name="Line 922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6" name="Oval 923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7" name="Line 924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8" name="Arc 925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49" name="Line 926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0" name="Line 927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1" name="Oval 928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852" name="Group 929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866" name="Oval 930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867" name="Rectangle 931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853" name="Line 932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4" name="Rectangle 933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5" name="Line 934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6" name="Line 935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7" name="Oval 936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8" name="Line 937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59" name="Line 938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0" name="Line 939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1" name="Arc 940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2" name="Line 941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3" name="Line 942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4" name="Line 943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65" name="Line 944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45" name="Group 945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811" name="Oval 946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2" name="Line 947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3" name="Line 948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814" name="Group 949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825" name="Oval 950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826" name="Rectangle 951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815" name="Oval 952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6" name="Line 953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7" name="Rectangle 954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8" name="Line 955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9" name="Line 956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0" name="Line 957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1" name="Line 958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2" name="Arc 959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3" name="Rectangle 960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24" name="Line 961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746" name="Oval 962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747" name="Group 963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806" name="Oval 964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7" name="Rectangle 965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8" name="Oval 966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9" name="Line 967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10" name="Line 968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48" name="Group 969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801" name="Oval 970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2" name="Rectangle 971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3" name="Oval 972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4" name="Line 973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5" name="Line 974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49" name="Group 975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796" name="Oval 976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7" name="Rectangle 977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8" name="Oval 978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9" name="Line 979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00" name="Line 980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0" name="Group 981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791" name="Oval 982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2" name="Rectangle 983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3" name="Oval 984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4" name="Line 985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5" name="Line 986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1" name="Group 987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786" name="Oval 988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7" name="Rectangle 989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8" name="Oval 990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9" name="Line 991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90" name="Line 992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2" name="Group 993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781" name="Oval 994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2" name="Rectangle 995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3" name="Oval 996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4" name="Line 997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5" name="Line 998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3" name="Group 999"/>
            <p:cNvGrpSpPr>
              <a:grpSpLocks/>
            </p:cNvGrpSpPr>
            <p:nvPr/>
          </p:nvGrpSpPr>
          <p:grpSpPr bwMode="auto">
            <a:xfrm>
              <a:off x="2006" y="2604"/>
              <a:ext cx="208" cy="193"/>
              <a:chOff x="980" y="6584"/>
              <a:chExt cx="526" cy="485"/>
            </a:xfrm>
          </p:grpSpPr>
          <p:sp>
            <p:nvSpPr>
              <p:cNvPr id="776" name="Oval 1000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7" name="Rectangle 1001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8" name="Oval 1002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9" name="Line 1003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80" name="Line 1004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4" name="Group 1005"/>
            <p:cNvGrpSpPr>
              <a:grpSpLocks/>
            </p:cNvGrpSpPr>
            <p:nvPr/>
          </p:nvGrpSpPr>
          <p:grpSpPr bwMode="auto">
            <a:xfrm>
              <a:off x="2539" y="2613"/>
              <a:ext cx="208" cy="193"/>
              <a:chOff x="2407" y="6608"/>
              <a:chExt cx="526" cy="485"/>
            </a:xfrm>
          </p:grpSpPr>
          <p:sp>
            <p:nvSpPr>
              <p:cNvPr id="771" name="Oval 1006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2" name="Rectangle 1007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3" name="Oval 1008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4" name="Line 1009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5" name="Line 1010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5" name="Group 1011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766" name="Oval 1012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7" name="Rectangle 1013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8" name="Oval 1014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9" name="Line 1015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70" name="Line 1016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756" name="Group 1017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757" name="Line 1018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58" name="Line 1019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59" name="Line 1020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0" name="Line 1021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1" name="Line 1022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2" name="Line 1023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3" name="Line 1024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4" name="Line 1025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765" name="Line 1026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872" name="Group 1027"/>
          <p:cNvGrpSpPr>
            <a:grpSpLocks/>
          </p:cNvGrpSpPr>
          <p:nvPr/>
        </p:nvGrpSpPr>
        <p:grpSpPr bwMode="auto">
          <a:xfrm>
            <a:off x="1619250" y="2584450"/>
            <a:ext cx="3979863" cy="3365500"/>
            <a:chOff x="1347" y="1457"/>
            <a:chExt cx="2507" cy="2120"/>
          </a:xfrm>
        </p:grpSpPr>
        <p:grpSp>
          <p:nvGrpSpPr>
            <p:cNvPr id="873" name="Group 1028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956" name="Line 1029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57" name="Oval 1030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958" name="Group 1031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999" name="Oval 1032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000" name="Rectangle 1033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959" name="Line 1034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0" name="Rectangle 1035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1" name="Line 1036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2" name="Oval 1037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3" name="Line 1038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4" name="Line 1039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5" name="Line 1040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6" name="Arc 1041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7" name="Line 1042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8" name="Line 1043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69" name="Oval 1044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970" name="Group 1045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997" name="Oval 1046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998" name="Rectangle 1047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971" name="Line 1048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2" name="Rectangle 1049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3" name="Line 1050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4" name="Line 1051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5" name="Oval 1052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6" name="Line 1053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7" name="Arc 1054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8" name="Line 1055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79" name="Line 1056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0" name="Oval 1057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981" name="Group 1058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995" name="Oval 1059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996" name="Rectangle 1060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982" name="Line 1061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3" name="Rectangle 1062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4" name="Line 1063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5" name="Line 1064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6" name="Oval 1065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7" name="Line 1066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8" name="Line 1067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89" name="Line 1068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90" name="Arc 1069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91" name="Line 1070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92" name="Line 1071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93" name="Line 1072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94" name="Line 1073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74" name="Group 1074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940" name="Oval 1075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1" name="Line 1076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2" name="Line 1077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943" name="Group 1078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954" name="Oval 1079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955" name="Rectangle 1080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944" name="Oval 1081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5" name="Line 1082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6" name="Rectangle 1083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7" name="Line 1084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8" name="Line 1085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49" name="Line 1086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50" name="Line 1087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51" name="Arc 1088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52" name="Rectangle 1089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53" name="Line 1090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875" name="Oval 1091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876" name="Group 1092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935" name="Oval 1093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6" name="Rectangle 1094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7" name="Oval 1095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8" name="Line 1096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9" name="Line 1097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77" name="Group 1098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930" name="Oval 1099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1" name="Rectangle 1100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2" name="Oval 1101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3" name="Line 1102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34" name="Line 1103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78" name="Group 1104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925" name="Oval 1105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6" name="Rectangle 1106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7" name="Oval 1107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8" name="Line 1108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9" name="Line 1109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79" name="Group 1110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920" name="Oval 1111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1" name="Rectangle 1112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2" name="Oval 1113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3" name="Line 1114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24" name="Line 1115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0" name="Group 1116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915" name="Oval 1117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6" name="Rectangle 1118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7" name="Oval 1119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8" name="Line 1120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9" name="Line 1121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1" name="Group 1122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910" name="Oval 1123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1" name="Rectangle 1124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2" name="Oval 1125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3" name="Line 1126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14" name="Line 1127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2" name="Group 1128"/>
            <p:cNvGrpSpPr>
              <a:grpSpLocks/>
            </p:cNvGrpSpPr>
            <p:nvPr/>
          </p:nvGrpSpPr>
          <p:grpSpPr bwMode="auto">
            <a:xfrm>
              <a:off x="2198" y="2604"/>
              <a:ext cx="208" cy="193"/>
              <a:chOff x="980" y="6584"/>
              <a:chExt cx="526" cy="485"/>
            </a:xfrm>
          </p:grpSpPr>
          <p:sp>
            <p:nvSpPr>
              <p:cNvPr id="905" name="Oval 1129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6" name="Rectangle 1130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7" name="Oval 1131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8" name="Line 1132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9" name="Line 1133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3" name="Group 1134"/>
            <p:cNvGrpSpPr>
              <a:grpSpLocks/>
            </p:cNvGrpSpPr>
            <p:nvPr/>
          </p:nvGrpSpPr>
          <p:grpSpPr bwMode="auto">
            <a:xfrm>
              <a:off x="2683" y="2613"/>
              <a:ext cx="208" cy="193"/>
              <a:chOff x="2407" y="6608"/>
              <a:chExt cx="526" cy="485"/>
            </a:xfrm>
          </p:grpSpPr>
          <p:sp>
            <p:nvSpPr>
              <p:cNvPr id="900" name="Oval 1135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1" name="Rectangle 1136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2" name="Oval 1137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3" name="Line 1138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904" name="Line 1139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4" name="Group 1140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895" name="Oval 1141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6" name="Rectangle 1142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7" name="Oval 1143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8" name="Line 1144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9" name="Line 1145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885" name="Group 1146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886" name="Line 1147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87" name="Line 1148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88" name="Line 1149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89" name="Line 1150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0" name="Line 1151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1" name="Line 1152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2" name="Line 1153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3" name="Line 1154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894" name="Line 1155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001" name="Group 1156"/>
          <p:cNvGrpSpPr>
            <a:grpSpLocks/>
          </p:cNvGrpSpPr>
          <p:nvPr/>
        </p:nvGrpSpPr>
        <p:grpSpPr bwMode="auto">
          <a:xfrm>
            <a:off x="1619250" y="2584450"/>
            <a:ext cx="3979863" cy="3365500"/>
            <a:chOff x="1347" y="1457"/>
            <a:chExt cx="2507" cy="2120"/>
          </a:xfrm>
        </p:grpSpPr>
        <p:grpSp>
          <p:nvGrpSpPr>
            <p:cNvPr id="1002" name="Group 1157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1086" name="Line 1158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87" name="Oval 1159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088" name="Group 1160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1129" name="Oval 1161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130" name="Rectangle 1162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089" name="Line 1163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0" name="Rectangle 1164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1" name="Line 1165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2" name="Oval 1166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3" name="Line 1167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4" name="Line 1168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5" name="Line 1169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6" name="Arc 1170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7" name="Line 1171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8" name="Line 1172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99" name="Oval 1173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100" name="Group 1174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1127" name="Oval 1175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128" name="Rectangle 1176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101" name="Line 1177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2" name="Rectangle 1178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3" name="Line 1179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4" name="Line 1180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5" name="Oval 1181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6" name="Line 1182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7" name="Arc 1183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8" name="Line 1184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09" name="Line 1185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0" name="Oval 1186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111" name="Group 1187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1125" name="Oval 1188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126" name="Rectangle 1189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112" name="Line 1190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3" name="Rectangle 1191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4" name="Line 1192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5" name="Line 1193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6" name="Oval 1194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7" name="Line 1195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8" name="Line 1196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19" name="Line 1197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20" name="Arc 1198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21" name="Line 1199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22" name="Line 1200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23" name="Line 1201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24" name="Line 1202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03" name="Group 1203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1070" name="Oval 1204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1" name="Line 1205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2" name="Line 1206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073" name="Group 1207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1084" name="Oval 1208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085" name="Rectangle 1209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074" name="Oval 1210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5" name="Line 1211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6" name="Rectangle 1212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7" name="Line 1213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8" name="Line 1214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79" name="Line 1215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80" name="Line 1216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81" name="Arc 1217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82" name="Rectangle 1218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83" name="Line 1219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004" name="Oval 1220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005" name="Group 1221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1065" name="Oval 1222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6" name="Rectangle 1223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7" name="Oval 1224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8" name="Line 1225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9" name="Line 1226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06" name="Group 1227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1060" name="Oval 1228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1" name="Rectangle 1229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2" name="Oval 1230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3" name="Line 1231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64" name="Line 1232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07" name="Group 1233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1055" name="Oval 1234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6" name="Rectangle 1235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7" name="Oval 1236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8" name="Line 1237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9" name="Line 1238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08" name="Group 1239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1050" name="Oval 1240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1" name="Rectangle 1241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2" name="Oval 1242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3" name="Line 1243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54" name="Line 1244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09" name="Group 1245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1045" name="Oval 1246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6" name="Rectangle 1247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7" name="Oval 1248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8" name="Line 1249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9" name="Line 1250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10" name="Group 1251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1040" name="Oval 1252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1" name="Rectangle 1253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2" name="Oval 1254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3" name="Line 1255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44" name="Line 1256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11" name="Group 1257"/>
            <p:cNvGrpSpPr>
              <a:grpSpLocks/>
            </p:cNvGrpSpPr>
            <p:nvPr/>
          </p:nvGrpSpPr>
          <p:grpSpPr bwMode="auto">
            <a:xfrm>
              <a:off x="2390" y="2623"/>
              <a:ext cx="208" cy="193"/>
              <a:chOff x="980" y="6584"/>
              <a:chExt cx="526" cy="485"/>
            </a:xfrm>
          </p:grpSpPr>
          <p:sp>
            <p:nvSpPr>
              <p:cNvPr id="1035" name="Oval 1258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6" name="Rectangle 1259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7" name="Oval 1260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8" name="Line 1261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9" name="Line 1262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12" name="Group 1263"/>
            <p:cNvGrpSpPr>
              <a:grpSpLocks/>
            </p:cNvGrpSpPr>
            <p:nvPr/>
          </p:nvGrpSpPr>
          <p:grpSpPr bwMode="auto">
            <a:xfrm rot="3700706">
              <a:off x="2960" y="2745"/>
              <a:ext cx="208" cy="193"/>
              <a:chOff x="2407" y="6608"/>
              <a:chExt cx="526" cy="485"/>
            </a:xfrm>
          </p:grpSpPr>
          <p:sp>
            <p:nvSpPr>
              <p:cNvPr id="1030" name="Oval 1264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1" name="Rectangle 1265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2" name="Oval 1266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3" name="Line 1267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34" name="Line 1268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13" name="Group 1269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025" name="Oval 1270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6" name="Rectangle 1271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7" name="Oval 1272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8" name="Line 1273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9" name="Line 1274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014" name="Group 1275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016" name="Line 1276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17" name="Line 1277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18" name="Line 1278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19" name="Line 1279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0" name="Line 1280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1" name="Line 1281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2" name="Line 1282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3" name="Line 1283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024" name="Line 1284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015" name="Arc 1285"/>
            <p:cNvSpPr>
              <a:spLocks/>
            </p:cNvSpPr>
            <p:nvPr/>
          </p:nvSpPr>
          <p:spPr bwMode="auto">
            <a:xfrm>
              <a:off x="3174" y="2860"/>
              <a:ext cx="77" cy="4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131" name="Group 1286"/>
          <p:cNvGrpSpPr>
            <a:grpSpLocks/>
          </p:cNvGrpSpPr>
          <p:nvPr/>
        </p:nvGrpSpPr>
        <p:grpSpPr bwMode="auto">
          <a:xfrm>
            <a:off x="1619250" y="2565400"/>
            <a:ext cx="3979863" cy="3365500"/>
            <a:chOff x="1347" y="1457"/>
            <a:chExt cx="2507" cy="2120"/>
          </a:xfrm>
        </p:grpSpPr>
        <p:grpSp>
          <p:nvGrpSpPr>
            <p:cNvPr id="1132" name="Group 1287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1209" name="Line 1288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0" name="Oval 1289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211" name="Group 1290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1252" name="Oval 1291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253" name="Rectangle 1292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212" name="Line 1293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3" name="Rectangle 1294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4" name="Line 1295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5" name="Oval 1296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6" name="Line 1297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7" name="Line 1298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8" name="Line 1299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19" name="Arc 1300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0" name="Line 1301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1" name="Line 1302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2" name="Oval 1303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223" name="Group 1304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1250" name="Oval 1305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251" name="Rectangle 1306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224" name="Line 1307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5" name="Rectangle 1308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6" name="Line 1309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7" name="Line 1310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8" name="Oval 1311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29" name="Line 1312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0" name="Arc 1313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1" name="Line 1314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2" name="Line 1315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3" name="Oval 1316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234" name="Group 1317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1248" name="Oval 1318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249" name="Rectangle 1319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235" name="Line 1320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6" name="Rectangle 1321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7" name="Line 1322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8" name="Line 1323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39" name="Oval 1324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0" name="Line 1325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1" name="Line 1326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2" name="Line 1327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3" name="Arc 1328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4" name="Line 1329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5" name="Line 1330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6" name="Line 1331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47" name="Line 1332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33" name="Group 1333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1193" name="Oval 1334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4" name="Line 1335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5" name="Line 1336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196" name="Group 1337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1207" name="Oval 1338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208" name="Rectangle 1339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197" name="Oval 1340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8" name="Line 1341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9" name="Rectangle 1342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0" name="Line 1343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1" name="Line 1344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2" name="Line 1345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3" name="Line 1346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4" name="Arc 1347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5" name="Rectangle 1348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06" name="Line 1349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134" name="Oval 1350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135" name="Group 1351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1188" name="Oval 1352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9" name="Rectangle 1353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0" name="Oval 1354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1" name="Line 1355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92" name="Line 1356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36" name="Group 1357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1183" name="Oval 1358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4" name="Rectangle 1359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5" name="Oval 1360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6" name="Line 1361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7" name="Line 1362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37" name="Group 1363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1178" name="Oval 1364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9" name="Rectangle 1365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0" name="Oval 1366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1" name="Line 1367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82" name="Line 1368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38" name="Group 1369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1173" name="Oval 1370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4" name="Rectangle 1371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5" name="Oval 1372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6" name="Line 1373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7" name="Line 1374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39" name="Group 1375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1168" name="Oval 1376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9" name="Rectangle 1377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0" name="Oval 1378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1" name="Line 1379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72" name="Line 1380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40" name="Group 1381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1163" name="Oval 1382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4" name="Rectangle 1383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5" name="Oval 1384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6" name="Line 1385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7" name="Line 1386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41" name="Group 1387"/>
            <p:cNvGrpSpPr>
              <a:grpSpLocks/>
            </p:cNvGrpSpPr>
            <p:nvPr/>
          </p:nvGrpSpPr>
          <p:grpSpPr bwMode="auto">
            <a:xfrm>
              <a:off x="2582" y="2623"/>
              <a:ext cx="208" cy="193"/>
              <a:chOff x="980" y="6584"/>
              <a:chExt cx="526" cy="485"/>
            </a:xfrm>
          </p:grpSpPr>
          <p:sp>
            <p:nvSpPr>
              <p:cNvPr id="1158" name="Oval 1388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9" name="Rectangle 1389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0" name="Oval 1390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1" name="Line 1391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62" name="Line 1392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42" name="Group 1393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153" name="Oval 1394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4" name="Rectangle 1395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5" name="Oval 1396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6" name="Line 1397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7" name="Line 1398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143" name="Group 1399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144" name="Line 1400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45" name="Line 1401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46" name="Line 1402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47" name="Line 1403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48" name="Line 1404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49" name="Line 1405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0" name="Line 1406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1" name="Line 1407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152" name="Line 1408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254" name="Group 1409"/>
          <p:cNvGrpSpPr>
            <a:grpSpLocks/>
          </p:cNvGrpSpPr>
          <p:nvPr/>
        </p:nvGrpSpPr>
        <p:grpSpPr bwMode="auto">
          <a:xfrm>
            <a:off x="1619250" y="2565400"/>
            <a:ext cx="3979863" cy="3365500"/>
            <a:chOff x="1347" y="1457"/>
            <a:chExt cx="2507" cy="2120"/>
          </a:xfrm>
        </p:grpSpPr>
        <p:grpSp>
          <p:nvGrpSpPr>
            <p:cNvPr id="1255" name="Group 1410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1333" name="Line 1411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34" name="Oval 1412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335" name="Group 1413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1376" name="Oval 1414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377" name="Rectangle 1415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336" name="Line 1416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37" name="Rectangle 1417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38" name="Line 1418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39" name="Oval 1419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0" name="Line 1420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1" name="Line 1421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2" name="Line 1422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3" name="Arc 1423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4" name="Line 1424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5" name="Line 1425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6" name="Oval 1426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347" name="Group 1427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1374" name="Oval 1428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375" name="Rectangle 1429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348" name="Line 1430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49" name="Rectangle 1431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0" name="Line 1432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1" name="Line 1433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2" name="Oval 1434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3" name="Line 1435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4" name="Arc 1436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5" name="Line 1437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6" name="Line 1438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57" name="Oval 1439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358" name="Group 1440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1372" name="Oval 1441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373" name="Rectangle 1442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359" name="Line 1443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0" name="Rectangle 1444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1" name="Line 1445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2" name="Line 1446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3" name="Oval 1447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4" name="Line 1448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5" name="Line 1449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6" name="Line 1450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7" name="Arc 1451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8" name="Line 1452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69" name="Line 1453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70" name="Line 1454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71" name="Line 1455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56" name="Group 1456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1317" name="Oval 1457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8" name="Line 1458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9" name="Line 1459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320" name="Group 1460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1331" name="Oval 1461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332" name="Rectangle 1462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321" name="Oval 1463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2" name="Line 1464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3" name="Rectangle 1465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4" name="Line 1466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5" name="Line 1467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6" name="Line 1468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7" name="Line 1469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8" name="Arc 1470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29" name="Rectangle 1471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30" name="Line 1472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257" name="Oval 1473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258" name="Group 1474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1312" name="Oval 1475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3" name="Rectangle 1476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4" name="Oval 1477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5" name="Line 1478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6" name="Line 1479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59" name="Group 1480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1307" name="Oval 1481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8" name="Rectangle 1482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9" name="Oval 1483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0" name="Line 1484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11" name="Line 1485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0" name="Group 1486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1302" name="Oval 1487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3" name="Rectangle 1488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4" name="Oval 1489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5" name="Line 1490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6" name="Line 1491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1" name="Group 1492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1297" name="Oval 1493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8" name="Rectangle 1494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9" name="Oval 1495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0" name="Line 1496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01" name="Line 1497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2" name="Group 1498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1292" name="Oval 1499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3" name="Rectangle 1500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4" name="Oval 1501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5" name="Line 1502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6" name="Line 1503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3" name="Group 1504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1287" name="Oval 1505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8" name="Rectangle 1506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9" name="Oval 1507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0" name="Line 1508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91" name="Line 1509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4" name="Group 1510"/>
            <p:cNvGrpSpPr>
              <a:grpSpLocks/>
            </p:cNvGrpSpPr>
            <p:nvPr/>
          </p:nvGrpSpPr>
          <p:grpSpPr bwMode="auto">
            <a:xfrm rot="4019365">
              <a:off x="2959" y="2739"/>
              <a:ext cx="208" cy="193"/>
              <a:chOff x="980" y="6584"/>
              <a:chExt cx="526" cy="485"/>
            </a:xfrm>
          </p:grpSpPr>
          <p:sp>
            <p:nvSpPr>
              <p:cNvPr id="1282" name="Oval 1511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3" name="Rectangle 1512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4" name="Oval 1513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5" name="Line 1514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6" name="Line 1515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5" name="Group 1516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277" name="Oval 1517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8" name="Rectangle 1518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9" name="Oval 1519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0" name="Line 1520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81" name="Line 1521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266" name="Group 1522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268" name="Line 1523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69" name="Line 1524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0" name="Line 1525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1" name="Line 1526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2" name="Line 1527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3" name="Line 1528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4" name="Line 1529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5" name="Line 1530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276" name="Line 1531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267" name="Arc 1532"/>
            <p:cNvSpPr>
              <a:spLocks/>
            </p:cNvSpPr>
            <p:nvPr/>
          </p:nvSpPr>
          <p:spPr bwMode="auto">
            <a:xfrm>
              <a:off x="3174" y="2902"/>
              <a:ext cx="135" cy="3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378" name="Group 1533"/>
          <p:cNvGrpSpPr>
            <a:grpSpLocks/>
          </p:cNvGrpSpPr>
          <p:nvPr/>
        </p:nvGrpSpPr>
        <p:grpSpPr bwMode="auto">
          <a:xfrm>
            <a:off x="1619250" y="2565400"/>
            <a:ext cx="3979863" cy="3365500"/>
            <a:chOff x="1347" y="1457"/>
            <a:chExt cx="2507" cy="2120"/>
          </a:xfrm>
        </p:grpSpPr>
        <p:grpSp>
          <p:nvGrpSpPr>
            <p:cNvPr id="1379" name="Group 1534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1450" name="Line 1535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1" name="Oval 1536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452" name="Group 1537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1493" name="Oval 1538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494" name="Rectangle 1539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453" name="Line 1540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4" name="Rectangle 1541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5" name="Line 1542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6" name="Oval 1543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7" name="Line 1544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8" name="Line 1545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59" name="Line 1546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0" name="Arc 1547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1" name="Line 1548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2" name="Line 1549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3" name="Oval 1550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464" name="Group 1551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1491" name="Oval 1552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492" name="Rectangle 1553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465" name="Line 1554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6" name="Rectangle 1555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7" name="Line 1556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8" name="Line 1557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69" name="Oval 1558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0" name="Line 1559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1" name="Arc 1560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2" name="Line 1561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3" name="Line 1562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4" name="Oval 1563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475" name="Group 1564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1489" name="Oval 1565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490" name="Rectangle 1566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476" name="Line 1567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7" name="Rectangle 1568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8" name="Line 1569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79" name="Line 1570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0" name="Oval 1571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1" name="Line 1572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2" name="Line 1573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3" name="Line 1574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4" name="Arc 1575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5" name="Line 1576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6" name="Line 1577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7" name="Line 1578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88" name="Line 1579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0" name="Group 1580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1434" name="Oval 1581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5" name="Line 1582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6" name="Line 1583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437" name="Group 1584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1448" name="Oval 1585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449" name="Rectangle 1586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438" name="Oval 1587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9" name="Line 1588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0" name="Rectangle 1589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1" name="Line 1590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2" name="Line 1591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3" name="Line 1592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4" name="Line 1593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5" name="Arc 1594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6" name="Rectangle 1595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47" name="Line 1596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381" name="Oval 1597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382" name="Group 1598"/>
            <p:cNvGrpSpPr>
              <a:grpSpLocks/>
            </p:cNvGrpSpPr>
            <p:nvPr/>
          </p:nvGrpSpPr>
          <p:grpSpPr bwMode="auto">
            <a:xfrm>
              <a:off x="2928" y="2026"/>
              <a:ext cx="177" cy="172"/>
              <a:chOff x="5103" y="4410"/>
              <a:chExt cx="450" cy="435"/>
            </a:xfrm>
          </p:grpSpPr>
          <p:sp>
            <p:nvSpPr>
              <p:cNvPr id="1429" name="Oval 1599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0" name="Rectangle 1600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1" name="Oval 1601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2" name="Line 1602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33" name="Line 1603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3" name="Group 1604"/>
            <p:cNvGrpSpPr>
              <a:grpSpLocks/>
            </p:cNvGrpSpPr>
            <p:nvPr/>
          </p:nvGrpSpPr>
          <p:grpSpPr bwMode="auto">
            <a:xfrm>
              <a:off x="2354" y="2026"/>
              <a:ext cx="176" cy="172"/>
              <a:chOff x="3681" y="4410"/>
              <a:chExt cx="450" cy="435"/>
            </a:xfrm>
          </p:grpSpPr>
          <p:sp>
            <p:nvSpPr>
              <p:cNvPr id="1424" name="Oval 1605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5" name="Rectangle 1606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6" name="Oval 1607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7" name="Line 1608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8" name="Line 1609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4" name="Group 1610"/>
            <p:cNvGrpSpPr>
              <a:grpSpLocks/>
            </p:cNvGrpSpPr>
            <p:nvPr/>
          </p:nvGrpSpPr>
          <p:grpSpPr bwMode="auto">
            <a:xfrm>
              <a:off x="1776" y="2026"/>
              <a:ext cx="176" cy="172"/>
              <a:chOff x="2227" y="4410"/>
              <a:chExt cx="450" cy="435"/>
            </a:xfrm>
          </p:grpSpPr>
          <p:sp>
            <p:nvSpPr>
              <p:cNvPr id="1419" name="Oval 1611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0" name="Rectangle 1612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1" name="Oval 1613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2" name="Line 1614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23" name="Line 1615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5" name="Group 1616"/>
            <p:cNvGrpSpPr>
              <a:grpSpLocks/>
            </p:cNvGrpSpPr>
            <p:nvPr/>
          </p:nvGrpSpPr>
          <p:grpSpPr bwMode="auto">
            <a:xfrm>
              <a:off x="2030" y="1829"/>
              <a:ext cx="164" cy="161"/>
              <a:chOff x="2770" y="3955"/>
              <a:chExt cx="414" cy="400"/>
            </a:xfrm>
          </p:grpSpPr>
          <p:sp>
            <p:nvSpPr>
              <p:cNvPr id="1414" name="Oval 1617"/>
              <p:cNvSpPr>
                <a:spLocks noChangeArrowheads="1"/>
              </p:cNvSpPr>
              <p:nvPr/>
            </p:nvSpPr>
            <p:spPr bwMode="auto">
              <a:xfrm>
                <a:off x="2786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5" name="Rectangle 1618"/>
              <p:cNvSpPr>
                <a:spLocks noChangeArrowheads="1"/>
              </p:cNvSpPr>
              <p:nvPr/>
            </p:nvSpPr>
            <p:spPr bwMode="auto">
              <a:xfrm>
                <a:off x="2770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6" name="Oval 1619"/>
              <p:cNvSpPr>
                <a:spLocks noChangeArrowheads="1"/>
              </p:cNvSpPr>
              <p:nvPr/>
            </p:nvSpPr>
            <p:spPr bwMode="auto">
              <a:xfrm>
                <a:off x="2774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7" name="Line 1620"/>
              <p:cNvSpPr>
                <a:spLocks noChangeShapeType="1"/>
              </p:cNvSpPr>
              <p:nvPr/>
            </p:nvSpPr>
            <p:spPr bwMode="auto">
              <a:xfrm>
                <a:off x="2776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8" name="Line 1621"/>
              <p:cNvSpPr>
                <a:spLocks noChangeShapeType="1"/>
              </p:cNvSpPr>
              <p:nvPr/>
            </p:nvSpPr>
            <p:spPr bwMode="auto">
              <a:xfrm flipH="1">
                <a:off x="3169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6" name="Group 1622"/>
            <p:cNvGrpSpPr>
              <a:grpSpLocks/>
            </p:cNvGrpSpPr>
            <p:nvPr/>
          </p:nvGrpSpPr>
          <p:grpSpPr bwMode="auto">
            <a:xfrm>
              <a:off x="2593" y="1844"/>
              <a:ext cx="165" cy="161"/>
              <a:chOff x="4191" y="3955"/>
              <a:chExt cx="414" cy="400"/>
            </a:xfrm>
          </p:grpSpPr>
          <p:sp>
            <p:nvSpPr>
              <p:cNvPr id="1409" name="Oval 1623"/>
              <p:cNvSpPr>
                <a:spLocks noChangeArrowheads="1"/>
              </p:cNvSpPr>
              <p:nvPr/>
            </p:nvSpPr>
            <p:spPr bwMode="auto">
              <a:xfrm>
                <a:off x="4207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0" name="Rectangle 1624"/>
              <p:cNvSpPr>
                <a:spLocks noChangeArrowheads="1"/>
              </p:cNvSpPr>
              <p:nvPr/>
            </p:nvSpPr>
            <p:spPr bwMode="auto">
              <a:xfrm>
                <a:off x="4191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1" name="Oval 1625"/>
              <p:cNvSpPr>
                <a:spLocks noChangeArrowheads="1"/>
              </p:cNvSpPr>
              <p:nvPr/>
            </p:nvSpPr>
            <p:spPr bwMode="auto">
              <a:xfrm>
                <a:off x="4195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2" name="Line 1626"/>
              <p:cNvSpPr>
                <a:spLocks noChangeShapeType="1"/>
              </p:cNvSpPr>
              <p:nvPr/>
            </p:nvSpPr>
            <p:spPr bwMode="auto">
              <a:xfrm>
                <a:off x="4197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13" name="Line 1627"/>
              <p:cNvSpPr>
                <a:spLocks noChangeShapeType="1"/>
              </p:cNvSpPr>
              <p:nvPr/>
            </p:nvSpPr>
            <p:spPr bwMode="auto">
              <a:xfrm flipH="1">
                <a:off x="4590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7" name="Group 1628"/>
            <p:cNvGrpSpPr>
              <a:grpSpLocks/>
            </p:cNvGrpSpPr>
            <p:nvPr/>
          </p:nvGrpSpPr>
          <p:grpSpPr bwMode="auto">
            <a:xfrm>
              <a:off x="3195" y="1829"/>
              <a:ext cx="164" cy="161"/>
              <a:chOff x="5554" y="3955"/>
              <a:chExt cx="414" cy="400"/>
            </a:xfrm>
          </p:grpSpPr>
          <p:sp>
            <p:nvSpPr>
              <p:cNvPr id="1404" name="Oval 1629"/>
              <p:cNvSpPr>
                <a:spLocks noChangeArrowheads="1"/>
              </p:cNvSpPr>
              <p:nvPr/>
            </p:nvSpPr>
            <p:spPr bwMode="auto">
              <a:xfrm>
                <a:off x="5570" y="4195"/>
                <a:ext cx="383" cy="16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5" name="Rectangle 1630"/>
              <p:cNvSpPr>
                <a:spLocks noChangeArrowheads="1"/>
              </p:cNvSpPr>
              <p:nvPr/>
            </p:nvSpPr>
            <p:spPr bwMode="auto">
              <a:xfrm>
                <a:off x="5554" y="4041"/>
                <a:ext cx="410" cy="23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6" name="Oval 1631"/>
              <p:cNvSpPr>
                <a:spLocks noChangeArrowheads="1"/>
              </p:cNvSpPr>
              <p:nvPr/>
            </p:nvSpPr>
            <p:spPr bwMode="auto">
              <a:xfrm>
                <a:off x="5558" y="3955"/>
                <a:ext cx="402" cy="16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7" name="Line 1632"/>
              <p:cNvSpPr>
                <a:spLocks noChangeShapeType="1"/>
              </p:cNvSpPr>
              <p:nvPr/>
            </p:nvSpPr>
            <p:spPr bwMode="auto">
              <a:xfrm>
                <a:off x="5560" y="4041"/>
                <a:ext cx="7" cy="2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8" name="Line 1633"/>
              <p:cNvSpPr>
                <a:spLocks noChangeShapeType="1"/>
              </p:cNvSpPr>
              <p:nvPr/>
            </p:nvSpPr>
            <p:spPr bwMode="auto">
              <a:xfrm flipH="1">
                <a:off x="5953" y="4036"/>
                <a:ext cx="15" cy="2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8" name="Group 1634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399" name="Oval 1635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0" name="Rectangle 1636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1" name="Oval 1637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2" name="Line 1638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403" name="Line 1639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389" name="Group 1640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390" name="Line 1641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1" name="Line 1642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2" name="Line 1643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3" name="Line 1644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4" name="Line 1645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5" name="Line 1646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6" name="Line 1647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7" name="Line 1648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398" name="Line 1649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1495" name="Rectangle 3"/>
          <p:cNvSpPr>
            <a:spLocks/>
          </p:cNvSpPr>
          <p:nvPr/>
        </p:nvSpPr>
        <p:spPr bwMode="auto">
          <a:xfrm>
            <a:off x="3214678" y="1428736"/>
            <a:ext cx="3240088" cy="8572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Read out proceeds until all pixel buckets have been measured.</a:t>
            </a:r>
          </a:p>
        </p:txBody>
      </p:sp>
      <p:grpSp>
        <p:nvGrpSpPr>
          <p:cNvPr id="1496" name="Group 1651"/>
          <p:cNvGrpSpPr>
            <a:grpSpLocks/>
          </p:cNvGrpSpPr>
          <p:nvPr/>
        </p:nvGrpSpPr>
        <p:grpSpPr bwMode="auto">
          <a:xfrm>
            <a:off x="1619250" y="2565400"/>
            <a:ext cx="3979863" cy="3365500"/>
            <a:chOff x="1347" y="1457"/>
            <a:chExt cx="2507" cy="2120"/>
          </a:xfrm>
        </p:grpSpPr>
        <p:grpSp>
          <p:nvGrpSpPr>
            <p:cNvPr id="1497" name="Group 1652"/>
            <p:cNvGrpSpPr>
              <a:grpSpLocks/>
            </p:cNvGrpSpPr>
            <p:nvPr/>
          </p:nvGrpSpPr>
          <p:grpSpPr bwMode="auto">
            <a:xfrm>
              <a:off x="1573" y="1455"/>
              <a:ext cx="2283" cy="1132"/>
              <a:chOff x="927" y="3728"/>
              <a:chExt cx="5829" cy="2858"/>
            </a:xfrm>
          </p:grpSpPr>
          <p:sp>
            <p:nvSpPr>
              <p:cNvPr id="1580" name="Line 1653"/>
              <p:cNvSpPr>
                <a:spLocks noChangeShapeType="1"/>
              </p:cNvSpPr>
              <p:nvPr/>
            </p:nvSpPr>
            <p:spPr bwMode="auto">
              <a:xfrm flipV="1">
                <a:off x="3187" y="3753"/>
                <a:ext cx="2028" cy="20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1" name="Oval 1654"/>
              <p:cNvSpPr>
                <a:spLocks noChangeArrowheads="1"/>
              </p:cNvSpPr>
              <p:nvPr/>
            </p:nvSpPr>
            <p:spPr bwMode="auto">
              <a:xfrm>
                <a:off x="3068" y="5775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582" name="Group 1655"/>
              <p:cNvGrpSpPr>
                <a:grpSpLocks/>
              </p:cNvGrpSpPr>
              <p:nvPr/>
            </p:nvGrpSpPr>
            <p:grpSpPr bwMode="auto">
              <a:xfrm>
                <a:off x="2438" y="5722"/>
                <a:ext cx="524" cy="864"/>
                <a:chOff x="2438" y="5722"/>
                <a:chExt cx="524" cy="864"/>
              </a:xfrm>
            </p:grpSpPr>
            <p:sp>
              <p:nvSpPr>
                <p:cNvPr id="1623" name="Oval 1656"/>
                <p:cNvSpPr>
                  <a:spLocks noChangeArrowheads="1"/>
                </p:cNvSpPr>
                <p:nvPr/>
              </p:nvSpPr>
              <p:spPr bwMode="auto">
                <a:xfrm>
                  <a:off x="2438" y="5774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624" name="Rectangle 1657"/>
                <p:cNvSpPr>
                  <a:spLocks noChangeArrowheads="1"/>
                </p:cNvSpPr>
                <p:nvPr/>
              </p:nvSpPr>
              <p:spPr bwMode="auto">
                <a:xfrm>
                  <a:off x="2626" y="5722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583" name="Line 1658"/>
              <p:cNvSpPr>
                <a:spLocks noChangeShapeType="1"/>
              </p:cNvSpPr>
              <p:nvPr/>
            </p:nvSpPr>
            <p:spPr bwMode="auto">
              <a:xfrm flipH="1">
                <a:off x="2609" y="6491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4" name="Rectangle 1659"/>
              <p:cNvSpPr>
                <a:spLocks noChangeArrowheads="1"/>
              </p:cNvSpPr>
              <p:nvPr/>
            </p:nvSpPr>
            <p:spPr bwMode="auto">
              <a:xfrm>
                <a:off x="2459" y="5692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5" name="Line 1660"/>
              <p:cNvSpPr>
                <a:spLocks noChangeShapeType="1"/>
              </p:cNvSpPr>
              <p:nvPr/>
            </p:nvSpPr>
            <p:spPr bwMode="auto">
              <a:xfrm flipV="1">
                <a:off x="2553" y="3745"/>
                <a:ext cx="2097" cy="20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6" name="Oval 1661"/>
              <p:cNvSpPr>
                <a:spLocks noChangeArrowheads="1"/>
              </p:cNvSpPr>
              <p:nvPr/>
            </p:nvSpPr>
            <p:spPr bwMode="auto">
              <a:xfrm>
                <a:off x="5110" y="3740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7" name="Line 1662"/>
              <p:cNvSpPr>
                <a:spLocks noChangeShapeType="1"/>
              </p:cNvSpPr>
              <p:nvPr/>
            </p:nvSpPr>
            <p:spPr bwMode="auto">
              <a:xfrm flipH="1">
                <a:off x="4746" y="3739"/>
                <a:ext cx="51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8" name="Line 1663"/>
              <p:cNvSpPr>
                <a:spLocks noChangeShapeType="1"/>
              </p:cNvSpPr>
              <p:nvPr/>
            </p:nvSpPr>
            <p:spPr bwMode="auto">
              <a:xfrm flipV="1">
                <a:off x="4659" y="3734"/>
                <a:ext cx="86" cy="1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89" name="Line 1664"/>
              <p:cNvSpPr>
                <a:spLocks noChangeShapeType="1"/>
              </p:cNvSpPr>
              <p:nvPr/>
            </p:nvSpPr>
            <p:spPr bwMode="auto">
              <a:xfrm flipH="1">
                <a:off x="4730" y="4341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0" name="Arc 1665"/>
              <p:cNvSpPr>
                <a:spLocks/>
              </p:cNvSpPr>
              <p:nvPr/>
            </p:nvSpPr>
            <p:spPr bwMode="auto">
              <a:xfrm>
                <a:off x="4703" y="4273"/>
                <a:ext cx="44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1" name="Line 1666"/>
              <p:cNvSpPr>
                <a:spLocks noChangeShapeType="1"/>
              </p:cNvSpPr>
              <p:nvPr/>
            </p:nvSpPr>
            <p:spPr bwMode="auto">
              <a:xfrm flipH="1">
                <a:off x="3262" y="4335"/>
                <a:ext cx="1476" cy="1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2" name="Line 1667"/>
              <p:cNvSpPr>
                <a:spLocks noChangeShapeType="1"/>
              </p:cNvSpPr>
              <p:nvPr/>
            </p:nvSpPr>
            <p:spPr bwMode="auto">
              <a:xfrm flipV="1">
                <a:off x="4697" y="3789"/>
                <a:ext cx="1784" cy="200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3" name="Oval 1668"/>
              <p:cNvSpPr>
                <a:spLocks noChangeArrowheads="1"/>
              </p:cNvSpPr>
              <p:nvPr/>
            </p:nvSpPr>
            <p:spPr bwMode="auto">
              <a:xfrm>
                <a:off x="4578" y="5772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594" name="Group 1669"/>
              <p:cNvGrpSpPr>
                <a:grpSpLocks/>
              </p:cNvGrpSpPr>
              <p:nvPr/>
            </p:nvGrpSpPr>
            <p:grpSpPr bwMode="auto">
              <a:xfrm>
                <a:off x="3948" y="5719"/>
                <a:ext cx="524" cy="864"/>
                <a:chOff x="3948" y="5719"/>
                <a:chExt cx="524" cy="864"/>
              </a:xfrm>
            </p:grpSpPr>
            <p:sp>
              <p:nvSpPr>
                <p:cNvPr id="1621" name="Oval 1670"/>
                <p:cNvSpPr>
                  <a:spLocks noChangeArrowheads="1"/>
                </p:cNvSpPr>
                <p:nvPr/>
              </p:nvSpPr>
              <p:spPr bwMode="auto">
                <a:xfrm>
                  <a:off x="3948" y="5771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622" name="Rectangle 1671"/>
                <p:cNvSpPr>
                  <a:spLocks noChangeArrowheads="1"/>
                </p:cNvSpPr>
                <p:nvPr/>
              </p:nvSpPr>
              <p:spPr bwMode="auto">
                <a:xfrm>
                  <a:off x="4136" y="5719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595" name="Line 1672"/>
              <p:cNvSpPr>
                <a:spLocks noChangeShapeType="1"/>
              </p:cNvSpPr>
              <p:nvPr/>
            </p:nvSpPr>
            <p:spPr bwMode="auto">
              <a:xfrm flipH="1">
                <a:off x="4119" y="6488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6" name="Rectangle 1673"/>
              <p:cNvSpPr>
                <a:spLocks noChangeArrowheads="1"/>
              </p:cNvSpPr>
              <p:nvPr/>
            </p:nvSpPr>
            <p:spPr bwMode="auto">
              <a:xfrm>
                <a:off x="3976" y="5689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7" name="Line 1674"/>
              <p:cNvSpPr>
                <a:spLocks noChangeShapeType="1"/>
              </p:cNvSpPr>
              <p:nvPr/>
            </p:nvSpPr>
            <p:spPr bwMode="auto">
              <a:xfrm flipV="1">
                <a:off x="4051" y="3765"/>
                <a:ext cx="1996" cy="20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8" name="Line 1675"/>
              <p:cNvSpPr>
                <a:spLocks noChangeShapeType="1"/>
              </p:cNvSpPr>
              <p:nvPr/>
            </p:nvSpPr>
            <p:spPr bwMode="auto">
              <a:xfrm flipV="1">
                <a:off x="4863" y="4321"/>
                <a:ext cx="1778" cy="213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99" name="Oval 1676"/>
              <p:cNvSpPr>
                <a:spLocks noChangeArrowheads="1"/>
              </p:cNvSpPr>
              <p:nvPr/>
            </p:nvSpPr>
            <p:spPr bwMode="auto">
              <a:xfrm>
                <a:off x="6415" y="3737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0" name="Line 1677"/>
              <p:cNvSpPr>
                <a:spLocks noChangeShapeType="1"/>
              </p:cNvSpPr>
              <p:nvPr/>
            </p:nvSpPr>
            <p:spPr bwMode="auto">
              <a:xfrm flipH="1">
                <a:off x="6066" y="4338"/>
                <a:ext cx="54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1" name="Arc 1678"/>
              <p:cNvSpPr>
                <a:spLocks/>
              </p:cNvSpPr>
              <p:nvPr/>
            </p:nvSpPr>
            <p:spPr bwMode="auto">
              <a:xfrm>
                <a:off x="6056" y="4283"/>
                <a:ext cx="42" cy="5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2" name="Line 1679"/>
              <p:cNvSpPr>
                <a:spLocks noChangeShapeType="1"/>
              </p:cNvSpPr>
              <p:nvPr/>
            </p:nvSpPr>
            <p:spPr bwMode="auto">
              <a:xfrm flipH="1">
                <a:off x="4772" y="4347"/>
                <a:ext cx="1322" cy="14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3" name="Line 1680"/>
              <p:cNvSpPr>
                <a:spLocks noChangeShapeType="1"/>
              </p:cNvSpPr>
              <p:nvPr/>
            </p:nvSpPr>
            <p:spPr bwMode="auto">
              <a:xfrm flipV="1">
                <a:off x="1676" y="3751"/>
                <a:ext cx="2200" cy="20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4" name="Oval 1681"/>
              <p:cNvSpPr>
                <a:spLocks noChangeArrowheads="1"/>
              </p:cNvSpPr>
              <p:nvPr/>
            </p:nvSpPr>
            <p:spPr bwMode="auto">
              <a:xfrm>
                <a:off x="1557" y="5771"/>
                <a:ext cx="376" cy="712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605" name="Group 1682"/>
              <p:cNvGrpSpPr>
                <a:grpSpLocks/>
              </p:cNvGrpSpPr>
              <p:nvPr/>
            </p:nvGrpSpPr>
            <p:grpSpPr bwMode="auto">
              <a:xfrm>
                <a:off x="927" y="5715"/>
                <a:ext cx="524" cy="864"/>
                <a:chOff x="927" y="5715"/>
                <a:chExt cx="524" cy="864"/>
              </a:xfrm>
            </p:grpSpPr>
            <p:sp>
              <p:nvSpPr>
                <p:cNvPr id="1619" name="Oval 1683"/>
                <p:cNvSpPr>
                  <a:spLocks noChangeArrowheads="1"/>
                </p:cNvSpPr>
                <p:nvPr/>
              </p:nvSpPr>
              <p:spPr bwMode="auto">
                <a:xfrm>
                  <a:off x="927" y="5767"/>
                  <a:ext cx="376" cy="71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620" name="Rectangle 1684"/>
                <p:cNvSpPr>
                  <a:spLocks noChangeArrowheads="1"/>
                </p:cNvSpPr>
                <p:nvPr/>
              </p:nvSpPr>
              <p:spPr bwMode="auto">
                <a:xfrm>
                  <a:off x="1115" y="5715"/>
                  <a:ext cx="336" cy="86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606" name="Line 1685"/>
              <p:cNvSpPr>
                <a:spLocks noChangeShapeType="1"/>
              </p:cNvSpPr>
              <p:nvPr/>
            </p:nvSpPr>
            <p:spPr bwMode="auto">
              <a:xfrm flipH="1">
                <a:off x="1098" y="6487"/>
                <a:ext cx="6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7" name="Rectangle 1686"/>
              <p:cNvSpPr>
                <a:spLocks noChangeArrowheads="1"/>
              </p:cNvSpPr>
              <p:nvPr/>
            </p:nvSpPr>
            <p:spPr bwMode="auto">
              <a:xfrm>
                <a:off x="948" y="5680"/>
                <a:ext cx="269" cy="9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8" name="Line 1687"/>
              <p:cNvSpPr>
                <a:spLocks noChangeShapeType="1"/>
              </p:cNvSpPr>
              <p:nvPr/>
            </p:nvSpPr>
            <p:spPr bwMode="auto">
              <a:xfrm flipV="1">
                <a:off x="1055" y="3748"/>
                <a:ext cx="2239" cy="20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09" name="Line 1688"/>
              <p:cNvSpPr>
                <a:spLocks noChangeShapeType="1"/>
              </p:cNvSpPr>
              <p:nvPr/>
            </p:nvSpPr>
            <p:spPr bwMode="auto">
              <a:xfrm flipV="1">
                <a:off x="1833" y="4312"/>
                <a:ext cx="2170" cy="2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0" name="Oval 1689"/>
              <p:cNvSpPr>
                <a:spLocks noChangeArrowheads="1"/>
              </p:cNvSpPr>
              <p:nvPr/>
            </p:nvSpPr>
            <p:spPr bwMode="auto">
              <a:xfrm>
                <a:off x="3774" y="3736"/>
                <a:ext cx="341" cy="597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1" name="Line 1690"/>
              <p:cNvSpPr>
                <a:spLocks noChangeShapeType="1"/>
              </p:cNvSpPr>
              <p:nvPr/>
            </p:nvSpPr>
            <p:spPr bwMode="auto">
              <a:xfrm flipH="1" flipV="1">
                <a:off x="3395" y="3728"/>
                <a:ext cx="534" cy="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2" name="Line 1691"/>
              <p:cNvSpPr>
                <a:spLocks noChangeShapeType="1"/>
              </p:cNvSpPr>
              <p:nvPr/>
            </p:nvSpPr>
            <p:spPr bwMode="auto">
              <a:xfrm flipV="1">
                <a:off x="3308" y="3730"/>
                <a:ext cx="86" cy="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3" name="Line 1692"/>
              <p:cNvSpPr>
                <a:spLocks noChangeShapeType="1"/>
              </p:cNvSpPr>
              <p:nvPr/>
            </p:nvSpPr>
            <p:spPr bwMode="auto">
              <a:xfrm flipH="1">
                <a:off x="3378" y="4336"/>
                <a:ext cx="57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4" name="Arc 1693"/>
              <p:cNvSpPr>
                <a:spLocks/>
              </p:cNvSpPr>
              <p:nvPr/>
            </p:nvSpPr>
            <p:spPr bwMode="auto">
              <a:xfrm>
                <a:off x="3332" y="4268"/>
                <a:ext cx="48" cy="6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5" name="Line 1694"/>
              <p:cNvSpPr>
                <a:spLocks noChangeShapeType="1"/>
              </p:cNvSpPr>
              <p:nvPr/>
            </p:nvSpPr>
            <p:spPr bwMode="auto">
              <a:xfrm flipH="1">
                <a:off x="1751" y="4340"/>
                <a:ext cx="1614" cy="14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6" name="Line 1695"/>
              <p:cNvSpPr>
                <a:spLocks noChangeShapeType="1"/>
              </p:cNvSpPr>
              <p:nvPr/>
            </p:nvSpPr>
            <p:spPr bwMode="auto">
              <a:xfrm flipV="1">
                <a:off x="3341" y="4298"/>
                <a:ext cx="2023" cy="2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7" name="Line 1696"/>
              <p:cNvSpPr>
                <a:spLocks noChangeShapeType="1"/>
              </p:cNvSpPr>
              <p:nvPr/>
            </p:nvSpPr>
            <p:spPr bwMode="auto">
              <a:xfrm flipH="1">
                <a:off x="6119" y="3733"/>
                <a:ext cx="47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618" name="Line 1697"/>
              <p:cNvSpPr>
                <a:spLocks noChangeShapeType="1"/>
              </p:cNvSpPr>
              <p:nvPr/>
            </p:nvSpPr>
            <p:spPr bwMode="auto">
              <a:xfrm flipV="1">
                <a:off x="6055" y="3729"/>
                <a:ext cx="64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498" name="Group 1698"/>
            <p:cNvGrpSpPr>
              <a:grpSpLocks/>
            </p:cNvGrpSpPr>
            <p:nvPr/>
          </p:nvGrpSpPr>
          <p:grpSpPr bwMode="auto">
            <a:xfrm>
              <a:off x="1347" y="2659"/>
              <a:ext cx="1798" cy="492"/>
              <a:chOff x="350" y="6757"/>
              <a:chExt cx="4625" cy="1239"/>
            </a:xfrm>
          </p:grpSpPr>
          <p:sp>
            <p:nvSpPr>
              <p:cNvPr id="1564" name="Oval 1699"/>
              <p:cNvSpPr>
                <a:spLocks noChangeArrowheads="1"/>
              </p:cNvSpPr>
              <p:nvPr/>
            </p:nvSpPr>
            <p:spPr bwMode="auto">
              <a:xfrm>
                <a:off x="350" y="7108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5" name="Line 1700"/>
              <p:cNvSpPr>
                <a:spLocks noChangeShapeType="1"/>
              </p:cNvSpPr>
              <p:nvPr/>
            </p:nvSpPr>
            <p:spPr bwMode="auto">
              <a:xfrm flipV="1">
                <a:off x="485" y="6786"/>
                <a:ext cx="467" cy="3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6" name="Line 1701"/>
              <p:cNvSpPr>
                <a:spLocks noChangeShapeType="1"/>
              </p:cNvSpPr>
              <p:nvPr/>
            </p:nvSpPr>
            <p:spPr bwMode="auto">
              <a:xfrm flipV="1">
                <a:off x="960" y="6757"/>
                <a:ext cx="172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1567" name="Group 1702"/>
              <p:cNvGrpSpPr>
                <a:grpSpLocks/>
              </p:cNvGrpSpPr>
              <p:nvPr/>
            </p:nvGrpSpPr>
            <p:grpSpPr bwMode="auto">
              <a:xfrm>
                <a:off x="4311" y="6818"/>
                <a:ext cx="664" cy="1008"/>
                <a:chOff x="4311" y="6818"/>
                <a:chExt cx="664" cy="1008"/>
              </a:xfrm>
            </p:grpSpPr>
            <p:sp>
              <p:nvSpPr>
                <p:cNvPr id="1578" name="Oval 1703"/>
                <p:cNvSpPr>
                  <a:spLocks noChangeArrowheads="1"/>
                </p:cNvSpPr>
                <p:nvPr/>
              </p:nvSpPr>
              <p:spPr bwMode="auto">
                <a:xfrm>
                  <a:off x="4420" y="6919"/>
                  <a:ext cx="555" cy="7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1579" name="Rectangle 1704"/>
                <p:cNvSpPr>
                  <a:spLocks noChangeArrowheads="1"/>
                </p:cNvSpPr>
                <p:nvPr/>
              </p:nvSpPr>
              <p:spPr bwMode="auto">
                <a:xfrm>
                  <a:off x="4311" y="6818"/>
                  <a:ext cx="389" cy="100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7974" tIns="3917" rIns="7974" bIns="3917">
                  <a:spAutoFit/>
                </a:bodyPr>
                <a:lstStyle/>
                <a:p>
                  <a:endParaRPr lang="es-ES"/>
                </a:p>
              </p:txBody>
            </p:sp>
          </p:grpSp>
          <p:sp>
            <p:nvSpPr>
              <p:cNvPr id="1568" name="Oval 1705"/>
              <p:cNvSpPr>
                <a:spLocks noChangeArrowheads="1"/>
              </p:cNvSpPr>
              <p:nvPr/>
            </p:nvSpPr>
            <p:spPr bwMode="auto">
              <a:xfrm>
                <a:off x="3978" y="7262"/>
                <a:ext cx="555" cy="721"/>
              </a:xfrm>
              <a:prstGeom prst="ellipse">
                <a:avLst/>
              </a:prstGeom>
              <a:solidFill>
                <a:schemeClr val="bg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9" name="Line 1706"/>
              <p:cNvSpPr>
                <a:spLocks noChangeShapeType="1"/>
              </p:cNvSpPr>
              <p:nvPr/>
            </p:nvSpPr>
            <p:spPr bwMode="auto">
              <a:xfrm flipH="1" flipV="1">
                <a:off x="1130" y="6759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0" name="Rectangle 1707"/>
              <p:cNvSpPr>
                <a:spLocks noChangeArrowheads="1"/>
              </p:cNvSpPr>
              <p:nvPr/>
            </p:nvSpPr>
            <p:spPr bwMode="auto">
              <a:xfrm>
                <a:off x="4607" y="7510"/>
                <a:ext cx="223" cy="353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1" name="Line 1708"/>
              <p:cNvSpPr>
                <a:spLocks noChangeShapeType="1"/>
              </p:cNvSpPr>
              <p:nvPr/>
            </p:nvSpPr>
            <p:spPr bwMode="auto">
              <a:xfrm flipV="1">
                <a:off x="4380" y="7585"/>
                <a:ext cx="475" cy="38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2" name="Line 1709"/>
              <p:cNvSpPr>
                <a:spLocks noChangeShapeType="1"/>
              </p:cNvSpPr>
              <p:nvPr/>
            </p:nvSpPr>
            <p:spPr bwMode="auto">
              <a:xfrm flipH="1" flipV="1">
                <a:off x="614" y="7837"/>
                <a:ext cx="3637" cy="1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3" name="Line 1710"/>
              <p:cNvSpPr>
                <a:spLocks noChangeShapeType="1"/>
              </p:cNvSpPr>
              <p:nvPr/>
            </p:nvSpPr>
            <p:spPr bwMode="auto">
              <a:xfrm>
                <a:off x="1120" y="7495"/>
                <a:ext cx="2849" cy="1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4" name="Line 1711"/>
              <p:cNvSpPr>
                <a:spLocks noChangeShapeType="1"/>
              </p:cNvSpPr>
              <p:nvPr/>
            </p:nvSpPr>
            <p:spPr bwMode="auto">
              <a:xfrm flipV="1">
                <a:off x="791" y="7477"/>
                <a:ext cx="334" cy="3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5" name="Arc 1712"/>
              <p:cNvSpPr>
                <a:spLocks/>
              </p:cNvSpPr>
              <p:nvPr/>
            </p:nvSpPr>
            <p:spPr bwMode="auto">
              <a:xfrm rot="-2700000">
                <a:off x="985" y="7139"/>
                <a:ext cx="312" cy="27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6" name="Rectangle 1713"/>
              <p:cNvSpPr>
                <a:spLocks noChangeArrowheads="1"/>
              </p:cNvSpPr>
              <p:nvPr/>
            </p:nvSpPr>
            <p:spPr bwMode="auto">
              <a:xfrm>
                <a:off x="1078" y="7021"/>
                <a:ext cx="192" cy="9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77" name="Line 1714"/>
              <p:cNvSpPr>
                <a:spLocks noChangeShapeType="1"/>
              </p:cNvSpPr>
              <p:nvPr/>
            </p:nvSpPr>
            <p:spPr bwMode="auto">
              <a:xfrm flipH="1" flipV="1">
                <a:off x="635" y="7100"/>
                <a:ext cx="3599" cy="1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499" name="Group 1715"/>
            <p:cNvGrpSpPr>
              <a:grpSpLocks/>
            </p:cNvGrpSpPr>
            <p:nvPr/>
          </p:nvGrpSpPr>
          <p:grpSpPr bwMode="auto">
            <a:xfrm>
              <a:off x="1594" y="2244"/>
              <a:ext cx="182" cy="252"/>
              <a:chOff x="1218" y="1803"/>
              <a:chExt cx="182" cy="252"/>
            </a:xfrm>
          </p:grpSpPr>
          <p:sp>
            <p:nvSpPr>
              <p:cNvPr id="1562" name="Oval 1716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3" name="Oval 1717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500" name="Oval 1718"/>
            <p:cNvSpPr>
              <a:spLocks noChangeArrowheads="1"/>
            </p:cNvSpPr>
            <p:nvPr/>
          </p:nvSpPr>
          <p:spPr bwMode="auto">
            <a:xfrm>
              <a:off x="1551" y="1510"/>
              <a:ext cx="186" cy="75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wrap="none" lIns="7974" tIns="3917" rIns="7974" bIns="3917">
              <a:spAutoFit/>
            </a:bodyPr>
            <a:lstStyle/>
            <a:p>
              <a:endParaRPr lang="es-ES"/>
            </a:p>
          </p:txBody>
        </p:sp>
        <p:grpSp>
          <p:nvGrpSpPr>
            <p:cNvPr id="1501" name="Group 1719"/>
            <p:cNvGrpSpPr>
              <a:grpSpLocks/>
            </p:cNvGrpSpPr>
            <p:nvPr/>
          </p:nvGrpSpPr>
          <p:grpSpPr bwMode="auto">
            <a:xfrm>
              <a:off x="3072" y="1882"/>
              <a:ext cx="177" cy="172"/>
              <a:chOff x="5103" y="4410"/>
              <a:chExt cx="450" cy="435"/>
            </a:xfrm>
          </p:grpSpPr>
          <p:sp>
            <p:nvSpPr>
              <p:cNvPr id="1557" name="Oval 1720"/>
              <p:cNvSpPr>
                <a:spLocks noChangeArrowheads="1"/>
              </p:cNvSpPr>
              <p:nvPr/>
            </p:nvSpPr>
            <p:spPr bwMode="auto">
              <a:xfrm>
                <a:off x="5120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8" name="Rectangle 1721"/>
              <p:cNvSpPr>
                <a:spLocks noChangeArrowheads="1"/>
              </p:cNvSpPr>
              <p:nvPr/>
            </p:nvSpPr>
            <p:spPr bwMode="auto">
              <a:xfrm>
                <a:off x="5103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9" name="Oval 1722"/>
              <p:cNvSpPr>
                <a:spLocks noChangeArrowheads="1"/>
              </p:cNvSpPr>
              <p:nvPr/>
            </p:nvSpPr>
            <p:spPr bwMode="auto">
              <a:xfrm>
                <a:off x="5107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0" name="Line 1723"/>
              <p:cNvSpPr>
                <a:spLocks noChangeShapeType="1"/>
              </p:cNvSpPr>
              <p:nvPr/>
            </p:nvSpPr>
            <p:spPr bwMode="auto">
              <a:xfrm>
                <a:off x="5109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61" name="Line 1724"/>
              <p:cNvSpPr>
                <a:spLocks noChangeShapeType="1"/>
              </p:cNvSpPr>
              <p:nvPr/>
            </p:nvSpPr>
            <p:spPr bwMode="auto">
              <a:xfrm flipH="1">
                <a:off x="5537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2" name="Group 1725"/>
            <p:cNvGrpSpPr>
              <a:grpSpLocks/>
            </p:cNvGrpSpPr>
            <p:nvPr/>
          </p:nvGrpSpPr>
          <p:grpSpPr bwMode="auto">
            <a:xfrm>
              <a:off x="2498" y="1882"/>
              <a:ext cx="176" cy="172"/>
              <a:chOff x="3681" y="4410"/>
              <a:chExt cx="450" cy="435"/>
            </a:xfrm>
          </p:grpSpPr>
          <p:sp>
            <p:nvSpPr>
              <p:cNvPr id="1552" name="Oval 1726"/>
              <p:cNvSpPr>
                <a:spLocks noChangeArrowheads="1"/>
              </p:cNvSpPr>
              <p:nvPr/>
            </p:nvSpPr>
            <p:spPr bwMode="auto">
              <a:xfrm>
                <a:off x="3698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3" name="Rectangle 1727"/>
              <p:cNvSpPr>
                <a:spLocks noChangeArrowheads="1"/>
              </p:cNvSpPr>
              <p:nvPr/>
            </p:nvSpPr>
            <p:spPr bwMode="auto">
              <a:xfrm>
                <a:off x="3681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4" name="Oval 1728"/>
              <p:cNvSpPr>
                <a:spLocks noChangeArrowheads="1"/>
              </p:cNvSpPr>
              <p:nvPr/>
            </p:nvSpPr>
            <p:spPr bwMode="auto">
              <a:xfrm>
                <a:off x="3685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5" name="Line 1729"/>
              <p:cNvSpPr>
                <a:spLocks noChangeShapeType="1"/>
              </p:cNvSpPr>
              <p:nvPr/>
            </p:nvSpPr>
            <p:spPr bwMode="auto">
              <a:xfrm>
                <a:off x="3687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6" name="Line 1730"/>
              <p:cNvSpPr>
                <a:spLocks noChangeShapeType="1"/>
              </p:cNvSpPr>
              <p:nvPr/>
            </p:nvSpPr>
            <p:spPr bwMode="auto">
              <a:xfrm flipH="1">
                <a:off x="4115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3" name="Group 1731"/>
            <p:cNvGrpSpPr>
              <a:grpSpLocks/>
            </p:cNvGrpSpPr>
            <p:nvPr/>
          </p:nvGrpSpPr>
          <p:grpSpPr bwMode="auto">
            <a:xfrm>
              <a:off x="1920" y="1882"/>
              <a:ext cx="176" cy="172"/>
              <a:chOff x="2227" y="4410"/>
              <a:chExt cx="450" cy="435"/>
            </a:xfrm>
          </p:grpSpPr>
          <p:sp>
            <p:nvSpPr>
              <p:cNvPr id="1547" name="Oval 1732"/>
              <p:cNvSpPr>
                <a:spLocks noChangeArrowheads="1"/>
              </p:cNvSpPr>
              <p:nvPr/>
            </p:nvSpPr>
            <p:spPr bwMode="auto">
              <a:xfrm>
                <a:off x="2244" y="4671"/>
                <a:ext cx="417" cy="17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8" name="Rectangle 1733"/>
              <p:cNvSpPr>
                <a:spLocks noChangeArrowheads="1"/>
              </p:cNvSpPr>
              <p:nvPr/>
            </p:nvSpPr>
            <p:spPr bwMode="auto">
              <a:xfrm>
                <a:off x="2227" y="4504"/>
                <a:ext cx="446" cy="25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9" name="Oval 1734"/>
              <p:cNvSpPr>
                <a:spLocks noChangeArrowheads="1"/>
              </p:cNvSpPr>
              <p:nvPr/>
            </p:nvSpPr>
            <p:spPr bwMode="auto">
              <a:xfrm>
                <a:off x="2231" y="4410"/>
                <a:ext cx="438" cy="17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0" name="Line 1735"/>
              <p:cNvSpPr>
                <a:spLocks noChangeShapeType="1"/>
              </p:cNvSpPr>
              <p:nvPr/>
            </p:nvSpPr>
            <p:spPr bwMode="auto">
              <a:xfrm>
                <a:off x="2233" y="4503"/>
                <a:ext cx="8" cy="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51" name="Line 1736"/>
              <p:cNvSpPr>
                <a:spLocks noChangeShapeType="1"/>
              </p:cNvSpPr>
              <p:nvPr/>
            </p:nvSpPr>
            <p:spPr bwMode="auto">
              <a:xfrm flipH="1">
                <a:off x="2661" y="4498"/>
                <a:ext cx="16" cy="2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4" name="Group 1737"/>
            <p:cNvGrpSpPr>
              <a:grpSpLocks/>
            </p:cNvGrpSpPr>
            <p:nvPr/>
          </p:nvGrpSpPr>
          <p:grpSpPr bwMode="auto">
            <a:xfrm>
              <a:off x="1598" y="2604"/>
              <a:ext cx="208" cy="193"/>
              <a:chOff x="980" y="6584"/>
              <a:chExt cx="526" cy="485"/>
            </a:xfrm>
          </p:grpSpPr>
          <p:sp>
            <p:nvSpPr>
              <p:cNvPr id="1542" name="Oval 1738"/>
              <p:cNvSpPr>
                <a:spLocks noChangeArrowheads="1"/>
              </p:cNvSpPr>
              <p:nvPr/>
            </p:nvSpPr>
            <p:spPr bwMode="auto">
              <a:xfrm>
                <a:off x="999" y="6875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3" name="Rectangle 1739"/>
              <p:cNvSpPr>
                <a:spLocks noChangeArrowheads="1"/>
              </p:cNvSpPr>
              <p:nvPr/>
            </p:nvSpPr>
            <p:spPr bwMode="auto">
              <a:xfrm>
                <a:off x="980" y="6689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4" name="Oval 1740"/>
              <p:cNvSpPr>
                <a:spLocks noChangeArrowheads="1"/>
              </p:cNvSpPr>
              <p:nvPr/>
            </p:nvSpPr>
            <p:spPr bwMode="auto">
              <a:xfrm>
                <a:off x="984" y="6584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5" name="Line 1741"/>
              <p:cNvSpPr>
                <a:spLocks noChangeShapeType="1"/>
              </p:cNvSpPr>
              <p:nvPr/>
            </p:nvSpPr>
            <p:spPr bwMode="auto">
              <a:xfrm>
                <a:off x="986" y="6688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6" name="Line 1742"/>
              <p:cNvSpPr>
                <a:spLocks noChangeShapeType="1"/>
              </p:cNvSpPr>
              <p:nvPr/>
            </p:nvSpPr>
            <p:spPr bwMode="auto">
              <a:xfrm flipH="1">
                <a:off x="1489" y="6682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5" name="Group 1743"/>
            <p:cNvGrpSpPr>
              <a:grpSpLocks/>
            </p:cNvGrpSpPr>
            <p:nvPr/>
          </p:nvGrpSpPr>
          <p:grpSpPr bwMode="auto">
            <a:xfrm>
              <a:off x="2161" y="2613"/>
              <a:ext cx="208" cy="193"/>
              <a:chOff x="2407" y="6608"/>
              <a:chExt cx="526" cy="485"/>
            </a:xfrm>
          </p:grpSpPr>
          <p:sp>
            <p:nvSpPr>
              <p:cNvPr id="1537" name="Oval 1744"/>
              <p:cNvSpPr>
                <a:spLocks noChangeArrowheads="1"/>
              </p:cNvSpPr>
              <p:nvPr/>
            </p:nvSpPr>
            <p:spPr bwMode="auto">
              <a:xfrm>
                <a:off x="2426" y="6899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8" name="Rectangle 1745"/>
              <p:cNvSpPr>
                <a:spLocks noChangeArrowheads="1"/>
              </p:cNvSpPr>
              <p:nvPr/>
            </p:nvSpPr>
            <p:spPr bwMode="auto">
              <a:xfrm>
                <a:off x="2407" y="6713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9" name="Oval 1746"/>
              <p:cNvSpPr>
                <a:spLocks noChangeArrowheads="1"/>
              </p:cNvSpPr>
              <p:nvPr/>
            </p:nvSpPr>
            <p:spPr bwMode="auto">
              <a:xfrm>
                <a:off x="2411" y="6608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0" name="Line 1747"/>
              <p:cNvSpPr>
                <a:spLocks noChangeShapeType="1"/>
              </p:cNvSpPr>
              <p:nvPr/>
            </p:nvSpPr>
            <p:spPr bwMode="auto">
              <a:xfrm>
                <a:off x="2413" y="6712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41" name="Line 1748"/>
              <p:cNvSpPr>
                <a:spLocks noChangeShapeType="1"/>
              </p:cNvSpPr>
              <p:nvPr/>
            </p:nvSpPr>
            <p:spPr bwMode="auto">
              <a:xfrm flipH="1">
                <a:off x="2916" y="6706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6" name="Group 1749"/>
            <p:cNvGrpSpPr>
              <a:grpSpLocks/>
            </p:cNvGrpSpPr>
            <p:nvPr/>
          </p:nvGrpSpPr>
          <p:grpSpPr bwMode="auto">
            <a:xfrm>
              <a:off x="2756" y="2615"/>
              <a:ext cx="208" cy="193"/>
              <a:chOff x="3915" y="6646"/>
              <a:chExt cx="526" cy="485"/>
            </a:xfrm>
          </p:grpSpPr>
          <p:sp>
            <p:nvSpPr>
              <p:cNvPr id="1532" name="Oval 1750"/>
              <p:cNvSpPr>
                <a:spLocks noChangeArrowheads="1"/>
              </p:cNvSpPr>
              <p:nvPr/>
            </p:nvSpPr>
            <p:spPr bwMode="auto">
              <a:xfrm>
                <a:off x="3934" y="6937"/>
                <a:ext cx="490" cy="19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3" name="Rectangle 1751"/>
              <p:cNvSpPr>
                <a:spLocks noChangeArrowheads="1"/>
              </p:cNvSpPr>
              <p:nvPr/>
            </p:nvSpPr>
            <p:spPr bwMode="auto">
              <a:xfrm>
                <a:off x="3915" y="6751"/>
                <a:ext cx="522" cy="286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4" name="Oval 1752"/>
              <p:cNvSpPr>
                <a:spLocks noChangeArrowheads="1"/>
              </p:cNvSpPr>
              <p:nvPr/>
            </p:nvSpPr>
            <p:spPr bwMode="auto">
              <a:xfrm>
                <a:off x="3919" y="6646"/>
                <a:ext cx="514" cy="19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5" name="Line 1753"/>
              <p:cNvSpPr>
                <a:spLocks noChangeShapeType="1"/>
              </p:cNvSpPr>
              <p:nvPr/>
            </p:nvSpPr>
            <p:spPr bwMode="auto">
              <a:xfrm>
                <a:off x="3921" y="6750"/>
                <a:ext cx="11" cy="2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6" name="Line 1754"/>
              <p:cNvSpPr>
                <a:spLocks noChangeShapeType="1"/>
              </p:cNvSpPr>
              <p:nvPr/>
            </p:nvSpPr>
            <p:spPr bwMode="auto">
              <a:xfrm flipH="1">
                <a:off x="4424" y="6744"/>
                <a:ext cx="17" cy="2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7" name="Group 1755"/>
            <p:cNvGrpSpPr>
              <a:grpSpLocks/>
            </p:cNvGrpSpPr>
            <p:nvPr/>
          </p:nvGrpSpPr>
          <p:grpSpPr bwMode="auto">
            <a:xfrm>
              <a:off x="3077" y="3256"/>
              <a:ext cx="316" cy="309"/>
              <a:chOff x="4736" y="8289"/>
              <a:chExt cx="803" cy="780"/>
            </a:xfrm>
          </p:grpSpPr>
          <p:sp>
            <p:nvSpPr>
              <p:cNvPr id="1527" name="Oval 1756"/>
              <p:cNvSpPr>
                <a:spLocks noChangeArrowheads="1"/>
              </p:cNvSpPr>
              <p:nvPr/>
            </p:nvSpPr>
            <p:spPr bwMode="auto">
              <a:xfrm>
                <a:off x="4763" y="8754"/>
                <a:ext cx="754" cy="315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8" name="Rectangle 1757"/>
              <p:cNvSpPr>
                <a:spLocks noChangeArrowheads="1"/>
              </p:cNvSpPr>
              <p:nvPr/>
            </p:nvSpPr>
            <p:spPr bwMode="auto">
              <a:xfrm>
                <a:off x="4736" y="8459"/>
                <a:ext cx="799" cy="45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9" name="Oval 1758"/>
              <p:cNvSpPr>
                <a:spLocks noChangeArrowheads="1"/>
              </p:cNvSpPr>
              <p:nvPr/>
            </p:nvSpPr>
            <p:spPr bwMode="auto">
              <a:xfrm>
                <a:off x="4740" y="8289"/>
                <a:ext cx="791" cy="315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0" name="Line 1759"/>
              <p:cNvSpPr>
                <a:spLocks noChangeShapeType="1"/>
              </p:cNvSpPr>
              <p:nvPr/>
            </p:nvSpPr>
            <p:spPr bwMode="auto">
              <a:xfrm>
                <a:off x="4743" y="8455"/>
                <a:ext cx="21" cy="46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31" name="Line 1760"/>
              <p:cNvSpPr>
                <a:spLocks noChangeShapeType="1"/>
              </p:cNvSpPr>
              <p:nvPr/>
            </p:nvSpPr>
            <p:spPr bwMode="auto">
              <a:xfrm flipH="1">
                <a:off x="5517" y="8445"/>
                <a:ext cx="22" cy="4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8" name="Group 1761"/>
            <p:cNvGrpSpPr>
              <a:grpSpLocks/>
            </p:cNvGrpSpPr>
            <p:nvPr/>
          </p:nvGrpSpPr>
          <p:grpSpPr bwMode="auto">
            <a:xfrm>
              <a:off x="6333" y="3416"/>
              <a:ext cx="97" cy="156"/>
              <a:chOff x="5124" y="8664"/>
              <a:chExt cx="97" cy="393"/>
            </a:xfrm>
          </p:grpSpPr>
          <p:sp>
            <p:nvSpPr>
              <p:cNvPr id="1518" name="Line 1762"/>
              <p:cNvSpPr>
                <a:spLocks noChangeShapeType="1"/>
              </p:cNvSpPr>
              <p:nvPr/>
            </p:nvSpPr>
            <p:spPr bwMode="auto">
              <a:xfrm>
                <a:off x="5124" y="8664"/>
                <a:ext cx="0" cy="393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19" name="Line 1763"/>
              <p:cNvSpPr>
                <a:spLocks noChangeShapeType="1"/>
              </p:cNvSpPr>
              <p:nvPr/>
            </p:nvSpPr>
            <p:spPr bwMode="auto">
              <a:xfrm>
                <a:off x="5128" y="8699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0" name="Line 1764"/>
              <p:cNvSpPr>
                <a:spLocks noChangeShapeType="1"/>
              </p:cNvSpPr>
              <p:nvPr/>
            </p:nvSpPr>
            <p:spPr bwMode="auto">
              <a:xfrm>
                <a:off x="5128" y="8747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1" name="Line 1765"/>
              <p:cNvSpPr>
                <a:spLocks noChangeShapeType="1"/>
              </p:cNvSpPr>
              <p:nvPr/>
            </p:nvSpPr>
            <p:spPr bwMode="auto">
              <a:xfrm>
                <a:off x="5128" y="8791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2" name="Line 1766"/>
              <p:cNvSpPr>
                <a:spLocks noChangeShapeType="1"/>
              </p:cNvSpPr>
              <p:nvPr/>
            </p:nvSpPr>
            <p:spPr bwMode="auto">
              <a:xfrm>
                <a:off x="5128" y="883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3" name="Line 1767"/>
              <p:cNvSpPr>
                <a:spLocks noChangeShapeType="1"/>
              </p:cNvSpPr>
              <p:nvPr/>
            </p:nvSpPr>
            <p:spPr bwMode="auto">
              <a:xfrm>
                <a:off x="5128" y="888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4" name="Line 1768"/>
              <p:cNvSpPr>
                <a:spLocks noChangeShapeType="1"/>
              </p:cNvSpPr>
              <p:nvPr/>
            </p:nvSpPr>
            <p:spPr bwMode="auto">
              <a:xfrm>
                <a:off x="5128" y="8930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5" name="Line 1769"/>
              <p:cNvSpPr>
                <a:spLocks noChangeShapeType="1"/>
              </p:cNvSpPr>
              <p:nvPr/>
            </p:nvSpPr>
            <p:spPr bwMode="auto">
              <a:xfrm>
                <a:off x="5128" y="8975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26" name="Line 1770"/>
              <p:cNvSpPr>
                <a:spLocks noChangeShapeType="1"/>
              </p:cNvSpPr>
              <p:nvPr/>
            </p:nvSpPr>
            <p:spPr bwMode="auto">
              <a:xfrm>
                <a:off x="5128" y="9016"/>
                <a:ext cx="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09" name="Group 1771"/>
            <p:cNvGrpSpPr>
              <a:grpSpLocks/>
            </p:cNvGrpSpPr>
            <p:nvPr/>
          </p:nvGrpSpPr>
          <p:grpSpPr bwMode="auto">
            <a:xfrm>
              <a:off x="2208" y="2244"/>
              <a:ext cx="182" cy="252"/>
              <a:chOff x="1218" y="1803"/>
              <a:chExt cx="182" cy="252"/>
            </a:xfrm>
          </p:grpSpPr>
          <p:sp>
            <p:nvSpPr>
              <p:cNvPr id="1516" name="Oval 1772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17" name="Oval 1773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1510" name="Group 1774"/>
            <p:cNvGrpSpPr>
              <a:grpSpLocks/>
            </p:cNvGrpSpPr>
            <p:nvPr/>
          </p:nvGrpSpPr>
          <p:grpSpPr bwMode="auto">
            <a:xfrm>
              <a:off x="2782" y="2256"/>
              <a:ext cx="182" cy="252"/>
              <a:chOff x="1218" y="1803"/>
              <a:chExt cx="182" cy="252"/>
            </a:xfrm>
          </p:grpSpPr>
          <p:sp>
            <p:nvSpPr>
              <p:cNvPr id="1514" name="Oval 1775"/>
              <p:cNvSpPr>
                <a:spLocks noChangeArrowheads="1"/>
              </p:cNvSpPr>
              <p:nvPr/>
            </p:nvSpPr>
            <p:spPr bwMode="auto">
              <a:xfrm>
                <a:off x="1223" y="1803"/>
                <a:ext cx="174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515" name="Oval 1776"/>
              <p:cNvSpPr>
                <a:spLocks noChangeArrowheads="1"/>
              </p:cNvSpPr>
              <p:nvPr/>
            </p:nvSpPr>
            <p:spPr bwMode="auto">
              <a:xfrm>
                <a:off x="1218" y="1842"/>
                <a:ext cx="182" cy="21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7974" tIns="3917" rIns="7974" bIns="3917">
                <a:spAutoFit/>
              </a:bodyPr>
              <a:lstStyle/>
              <a:p>
                <a:endParaRPr lang="es-ES"/>
              </a:p>
            </p:txBody>
          </p:sp>
        </p:grpSp>
        <p:sp>
          <p:nvSpPr>
            <p:cNvPr id="1511" name="Arc 1777"/>
            <p:cNvSpPr>
              <a:spLocks/>
            </p:cNvSpPr>
            <p:nvPr/>
          </p:nvSpPr>
          <p:spPr bwMode="auto">
            <a:xfrm flipH="1">
              <a:off x="1669" y="2391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12" name="Arc 1778"/>
            <p:cNvSpPr>
              <a:spLocks/>
            </p:cNvSpPr>
            <p:nvPr/>
          </p:nvSpPr>
          <p:spPr bwMode="auto">
            <a:xfrm flipH="1">
              <a:off x="2245" y="2352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13" name="Arc 1779"/>
            <p:cNvSpPr>
              <a:spLocks/>
            </p:cNvSpPr>
            <p:nvPr/>
          </p:nvSpPr>
          <p:spPr bwMode="auto">
            <a:xfrm flipH="1">
              <a:off x="2839" y="2403"/>
              <a:ext cx="59" cy="2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" name="2 Imagen" descr="const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714356"/>
            <a:ext cx="7143768" cy="535782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00166" y="5786454"/>
            <a:ext cx="6146234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smtClean="0">
                <a:latin typeface="Comic Sans MS" pitchFamily="66" charset="0"/>
              </a:rPr>
              <a:t>CCD </a:t>
            </a:r>
            <a:r>
              <a:rPr lang="es-ES" sz="2400" dirty="0" err="1" smtClean="0">
                <a:latin typeface="Comic Sans MS" pitchFamily="66" charset="0"/>
              </a:rPr>
              <a:t>connected</a:t>
            </a:r>
            <a:r>
              <a:rPr lang="es-ES" sz="2400" dirty="0" smtClean="0">
                <a:latin typeface="Comic Sans MS" pitchFamily="66" charset="0"/>
              </a:rPr>
              <a:t>. </a:t>
            </a:r>
            <a:r>
              <a:rPr lang="es-ES" sz="2400" dirty="0" err="1" smtClean="0">
                <a:latin typeface="Comic Sans MS" pitchFamily="66" charset="0"/>
              </a:rPr>
              <a:t>Radiation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shielding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added</a:t>
            </a:r>
            <a:endParaRPr lang="es-E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" name="2 Imagen" descr="const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58471" y="-544080"/>
            <a:ext cx="5679806" cy="819667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00364" y="5715016"/>
            <a:ext cx="359104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 smtClean="0">
                <a:latin typeface="Comic Sans MS" pitchFamily="66" charset="0"/>
              </a:rPr>
              <a:t>Cryostat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then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closed</a:t>
            </a:r>
            <a:r>
              <a:rPr lang="es-ES" sz="2400" dirty="0" smtClean="0">
                <a:latin typeface="Comic Sans MS" pitchFamily="66" charset="0"/>
              </a:rPr>
              <a:t>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3" name="2 Imagen" descr="const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785794"/>
            <a:ext cx="6715140" cy="5036355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86050" y="5643578"/>
            <a:ext cx="351731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smtClean="0">
                <a:latin typeface="Comic Sans MS" pitchFamily="66" charset="0"/>
              </a:rPr>
              <a:t>View in </a:t>
            </a:r>
            <a:r>
              <a:rPr lang="es-ES" sz="2400" dirty="0" err="1" smtClean="0">
                <a:latin typeface="Comic Sans MS" pitchFamily="66" charset="0"/>
              </a:rPr>
              <a:t>through</a:t>
            </a:r>
            <a:r>
              <a:rPr lang="es-ES" sz="2400" dirty="0" smtClean="0">
                <a:latin typeface="Comic Sans MS" pitchFamily="66" charset="0"/>
              </a:rPr>
              <a:t> </a:t>
            </a:r>
            <a:r>
              <a:rPr lang="es-ES" sz="2400" dirty="0" err="1" smtClean="0">
                <a:latin typeface="Comic Sans MS" pitchFamily="66" charset="0"/>
              </a:rPr>
              <a:t>window</a:t>
            </a:r>
            <a:endParaRPr lang="es-ES" sz="24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 bwMode="auto">
          <a:xfrm>
            <a:off x="928662" y="0"/>
            <a:ext cx="7429552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dirty="0" smtClean="0">
                <a:latin typeface="Comic Sans MS" pitchFamily="66" charset="0"/>
              </a:rPr>
              <a:t>A typical cryogenic CCD camera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6" name="5 Imagen" descr="const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7929618" cy="594721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71802" y="5786454"/>
            <a:ext cx="250260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 dirty="0" err="1" smtClean="0">
                <a:latin typeface="Comic Sans MS" pitchFamily="66" charset="0"/>
              </a:rPr>
              <a:t>Finished</a:t>
            </a:r>
            <a:r>
              <a:rPr lang="es-ES" sz="2400" dirty="0" smtClean="0">
                <a:latin typeface="Comic Sans MS" pitchFamily="66" charset="0"/>
              </a:rPr>
              <a:t>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5" name="Picture 7" descr="PIA061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4975" cy="8139113"/>
          </a:xfrm>
          <a:prstGeom prst="rect">
            <a:avLst/>
          </a:prstGeom>
          <a:noFill/>
        </p:spPr>
      </p:pic>
      <p:sp>
        <p:nvSpPr>
          <p:cNvPr id="391172" name="Text Box 4"/>
          <p:cNvSpPr txBox="1">
            <a:spLocks noChangeArrowheads="1"/>
          </p:cNvSpPr>
          <p:nvPr/>
        </p:nvSpPr>
        <p:spPr bwMode="auto">
          <a:xfrm>
            <a:off x="3146425" y="2997200"/>
            <a:ext cx="3465692" cy="58477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3200" dirty="0" err="1"/>
              <a:t>End</a:t>
            </a:r>
            <a:r>
              <a:rPr lang="es-ES" sz="3200" dirty="0"/>
              <a:t> of </a:t>
            </a:r>
            <a:r>
              <a:rPr lang="es-ES" sz="3200" dirty="0" err="1" smtClean="0"/>
              <a:t>Presentation</a:t>
            </a:r>
            <a:endParaRPr lang="es-E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/>
          </p:cNvSpPr>
          <p:nvPr/>
        </p:nvSpPr>
        <p:spPr bwMode="auto">
          <a:xfrm>
            <a:off x="1651005" y="0"/>
            <a:ext cx="6064267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dirty="0" smtClean="0">
                <a:latin typeface="Comic Sans MS" pitchFamily="66" charset="0"/>
              </a:rPr>
              <a:t>Silicon is well matched to the visible spectrum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611188" y="3789363"/>
            <a:ext cx="2016125" cy="50323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2000" b="1">
              <a:solidFill>
                <a:srgbClr val="C0C0C0"/>
              </a:solidFill>
              <a:latin typeface="Arial" charset="0"/>
            </a:endParaRPr>
          </a:p>
        </p:txBody>
      </p:sp>
      <p:sp>
        <p:nvSpPr>
          <p:cNvPr id="26628" name="Rectangle 8"/>
          <p:cNvSpPr>
            <a:spLocks noChangeArrowheads="1"/>
          </p:cNvSpPr>
          <p:nvPr/>
        </p:nvSpPr>
        <p:spPr bwMode="auto">
          <a:xfrm>
            <a:off x="617538" y="1341438"/>
            <a:ext cx="2016125" cy="50323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 sz="2000" b="1">
              <a:solidFill>
                <a:srgbClr val="C0C0C0"/>
              </a:solidFill>
              <a:latin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900113" y="3789363"/>
            <a:ext cx="142875" cy="144462"/>
            <a:chOff x="567" y="2387"/>
            <a:chExt cx="90" cy="91"/>
          </a:xfrm>
        </p:grpSpPr>
        <p:sp>
          <p:nvSpPr>
            <p:cNvPr id="26839" name="Oval 9"/>
            <p:cNvSpPr>
              <a:spLocks noChangeArrowheads="1"/>
            </p:cNvSpPr>
            <p:nvPr/>
          </p:nvSpPr>
          <p:spPr bwMode="auto">
            <a:xfrm>
              <a:off x="567" y="2387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840" name="Line 10"/>
            <p:cNvSpPr>
              <a:spLocks noChangeShapeType="1"/>
            </p:cNvSpPr>
            <p:nvPr/>
          </p:nvSpPr>
          <p:spPr bwMode="auto">
            <a:xfrm>
              <a:off x="567" y="243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841" name="Line 11"/>
            <p:cNvSpPr>
              <a:spLocks noChangeShapeType="1"/>
            </p:cNvSpPr>
            <p:nvPr/>
          </p:nvSpPr>
          <p:spPr bwMode="auto">
            <a:xfrm flipV="1">
              <a:off x="612" y="238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" name="Group 133"/>
          <p:cNvGrpSpPr>
            <a:grpSpLocks/>
          </p:cNvGrpSpPr>
          <p:nvPr/>
        </p:nvGrpSpPr>
        <p:grpSpPr bwMode="auto">
          <a:xfrm>
            <a:off x="900113" y="1700213"/>
            <a:ext cx="142875" cy="144462"/>
            <a:chOff x="567" y="1071"/>
            <a:chExt cx="90" cy="91"/>
          </a:xfrm>
        </p:grpSpPr>
        <p:sp>
          <p:nvSpPr>
            <p:cNvPr id="26837" name="Oval 14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838" name="Line 15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8081" name="Line 17"/>
          <p:cNvSpPr>
            <a:spLocks noChangeShapeType="1"/>
          </p:cNvSpPr>
          <p:nvPr/>
        </p:nvSpPr>
        <p:spPr bwMode="auto">
          <a:xfrm flipV="1">
            <a:off x="971550" y="1844675"/>
            <a:ext cx="0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32" name="Text Box 18"/>
          <p:cNvSpPr txBox="1">
            <a:spLocks noChangeArrowheads="1"/>
          </p:cNvSpPr>
          <p:nvPr/>
        </p:nvSpPr>
        <p:spPr bwMode="auto">
          <a:xfrm>
            <a:off x="755650" y="1323975"/>
            <a:ext cx="153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Conduction band</a:t>
            </a:r>
          </a:p>
        </p:txBody>
      </p:sp>
      <p:sp>
        <p:nvSpPr>
          <p:cNvPr id="26633" name="Text Box 19"/>
          <p:cNvSpPr txBox="1">
            <a:spLocks noChangeArrowheads="1"/>
          </p:cNvSpPr>
          <p:nvPr/>
        </p:nvSpPr>
        <p:spPr bwMode="auto">
          <a:xfrm>
            <a:off x="735013" y="3933825"/>
            <a:ext cx="1265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Valence band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 rot="-2992507" flipH="1" flipV="1">
            <a:off x="1366043" y="3459957"/>
            <a:ext cx="1446213" cy="76200"/>
            <a:chOff x="1689" y="1008"/>
            <a:chExt cx="864" cy="47"/>
          </a:xfrm>
        </p:grpSpPr>
        <p:sp>
          <p:nvSpPr>
            <p:cNvPr id="26734" name="Rectangle 21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26737" name="Line 23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38" name="Line 24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39" name="Line 25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0" name="Line 26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1" name="Line 27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2" name="Line 28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3" name="Line 29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4" name="Line 30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5" name="Line 31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6" name="Line 32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7" name="Line 33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8" name="Line 34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49" name="Line 35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0" name="Line 36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1" name="Line 37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2" name="Line 38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3" name="Line 39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4" name="Line 40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5" name="Line 41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6" name="Line 42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7" name="Line 43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8" name="Line 44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59" name="Line 45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0" name="Line 46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1" name="Line 47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2" name="Line 48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3" name="Line 49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4" name="Line 50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5" name="Line 51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6" name="Line 52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7" name="Line 53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8" name="Line 54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69" name="Line 55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0" name="Line 56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1" name="Line 57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2" name="Line 58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3" name="Line 59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4" name="Line 60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5" name="Line 61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6" name="Line 62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7" name="Line 63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8" name="Line 64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79" name="Line 65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0" name="Line 66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1" name="Line 67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2" name="Line 68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3" name="Line 69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4" name="Line 70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5" name="Line 71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6" name="Line 72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7" name="Line 73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8" name="Line 74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89" name="Line 75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0" name="Line 76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1" name="Line 77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2" name="Line 78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3" name="Line 79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4" name="Line 80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5" name="Line 81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6" name="Line 82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7" name="Line 83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8" name="Line 84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799" name="Line 85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0" name="Line 86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1" name="Line 87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2" name="Line 88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3" name="Line 89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4" name="Line 90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5" name="Line 91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6" name="Line 92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7" name="Line 93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8" name="Line 94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09" name="Line 95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0" name="Line 96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1" name="Line 97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2" name="Line 98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3" name="Line 99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4" name="Line 100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5" name="Line 101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6" name="Line 102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7" name="Line 103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8" name="Line 104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19" name="Line 105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0" name="Line 106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1" name="Line 107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2" name="Line 108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3" name="Line 109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4" name="Line 110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5" name="Line 111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6" name="Line 112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7" name="Line 113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8" name="Line 114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29" name="Line 115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0" name="Line 116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1" name="Line 117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2" name="Line 118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3" name="Line 119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4" name="Line 120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5" name="Line 121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836" name="Line 122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6736" name="Line 123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88188" name="Line 124"/>
          <p:cNvSpPr>
            <a:spLocks noChangeShapeType="1"/>
          </p:cNvSpPr>
          <p:nvPr/>
        </p:nvSpPr>
        <p:spPr bwMode="auto">
          <a:xfrm>
            <a:off x="539750" y="386080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8190" name="Text Box 126"/>
          <p:cNvSpPr txBox="1">
            <a:spLocks noChangeArrowheads="1"/>
          </p:cNvSpPr>
          <p:nvPr/>
        </p:nvSpPr>
        <p:spPr bwMode="auto">
          <a:xfrm rot="-3031653">
            <a:off x="1715294" y="3261519"/>
            <a:ext cx="660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200">
                <a:latin typeface="Comic Sans MS" pitchFamily="66" charset="0"/>
              </a:rPr>
              <a:t>Photon</a:t>
            </a:r>
          </a:p>
        </p:txBody>
      </p:sp>
      <p:grpSp>
        <p:nvGrpSpPr>
          <p:cNvPr id="7" name="Group 127"/>
          <p:cNvGrpSpPr>
            <a:grpSpLocks/>
          </p:cNvGrpSpPr>
          <p:nvPr/>
        </p:nvGrpSpPr>
        <p:grpSpPr bwMode="auto">
          <a:xfrm>
            <a:off x="1619250" y="3860800"/>
            <a:ext cx="142875" cy="144463"/>
            <a:chOff x="567" y="2387"/>
            <a:chExt cx="90" cy="91"/>
          </a:xfrm>
        </p:grpSpPr>
        <p:sp>
          <p:nvSpPr>
            <p:cNvPr id="26731" name="Oval 128"/>
            <p:cNvSpPr>
              <a:spLocks noChangeArrowheads="1"/>
            </p:cNvSpPr>
            <p:nvPr/>
          </p:nvSpPr>
          <p:spPr bwMode="auto">
            <a:xfrm>
              <a:off x="567" y="2387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732" name="Line 129"/>
            <p:cNvSpPr>
              <a:spLocks noChangeShapeType="1"/>
            </p:cNvSpPr>
            <p:nvPr/>
          </p:nvSpPr>
          <p:spPr bwMode="auto">
            <a:xfrm>
              <a:off x="567" y="243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6733" name="Line 130"/>
            <p:cNvSpPr>
              <a:spLocks noChangeShapeType="1"/>
            </p:cNvSpPr>
            <p:nvPr/>
          </p:nvSpPr>
          <p:spPr bwMode="auto">
            <a:xfrm flipV="1">
              <a:off x="612" y="238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8195" name="Line 131"/>
          <p:cNvSpPr>
            <a:spLocks noChangeShapeType="1"/>
          </p:cNvSpPr>
          <p:nvPr/>
        </p:nvSpPr>
        <p:spPr bwMode="auto">
          <a:xfrm flipV="1">
            <a:off x="1692275" y="1844675"/>
            <a:ext cx="0" cy="199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134"/>
          <p:cNvGrpSpPr>
            <a:grpSpLocks/>
          </p:cNvGrpSpPr>
          <p:nvPr/>
        </p:nvGrpSpPr>
        <p:grpSpPr bwMode="auto">
          <a:xfrm>
            <a:off x="1619250" y="1700213"/>
            <a:ext cx="142875" cy="144462"/>
            <a:chOff x="567" y="1071"/>
            <a:chExt cx="90" cy="91"/>
          </a:xfrm>
        </p:grpSpPr>
        <p:sp>
          <p:nvSpPr>
            <p:cNvPr id="26729" name="Oval 135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730" name="Line 136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8189" name="Text Box 125"/>
          <p:cNvSpPr txBox="1">
            <a:spLocks noChangeArrowheads="1"/>
          </p:cNvSpPr>
          <p:nvPr/>
        </p:nvSpPr>
        <p:spPr bwMode="auto">
          <a:xfrm>
            <a:off x="107950" y="3524250"/>
            <a:ext cx="76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200">
                <a:latin typeface="Comic Sans MS" pitchFamily="66" charset="0"/>
              </a:rPr>
              <a:t>Thermal</a:t>
            </a:r>
          </a:p>
          <a:p>
            <a:pPr algn="l"/>
            <a:r>
              <a:rPr lang="es-ES" sz="1200">
                <a:latin typeface="Comic Sans MS" pitchFamily="66" charset="0"/>
              </a:rPr>
              <a:t>kick</a:t>
            </a:r>
          </a:p>
        </p:txBody>
      </p:sp>
      <p:sp>
        <p:nvSpPr>
          <p:cNvPr id="26641" name="Text Box 137"/>
          <p:cNvSpPr txBox="1">
            <a:spLocks noChangeArrowheads="1"/>
          </p:cNvSpPr>
          <p:nvPr/>
        </p:nvSpPr>
        <p:spPr bwMode="auto">
          <a:xfrm rot="-5400000">
            <a:off x="1039812" y="2849563"/>
            <a:ext cx="600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1.1eV</a:t>
            </a:r>
          </a:p>
        </p:txBody>
      </p:sp>
      <p:sp>
        <p:nvSpPr>
          <p:cNvPr id="26642" name="Line 138"/>
          <p:cNvSpPr>
            <a:spLocks noChangeShapeType="1"/>
          </p:cNvSpPr>
          <p:nvPr/>
        </p:nvSpPr>
        <p:spPr bwMode="auto">
          <a:xfrm>
            <a:off x="1331913" y="32131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43" name="Line 139"/>
          <p:cNvSpPr>
            <a:spLocks noChangeShapeType="1"/>
          </p:cNvSpPr>
          <p:nvPr/>
        </p:nvSpPr>
        <p:spPr bwMode="auto">
          <a:xfrm flipV="1">
            <a:off x="1331913" y="184467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6644" name="Text Box 140"/>
          <p:cNvSpPr txBox="1">
            <a:spLocks noChangeArrowheads="1"/>
          </p:cNvSpPr>
          <p:nvPr/>
        </p:nvSpPr>
        <p:spPr bwMode="auto">
          <a:xfrm>
            <a:off x="179388" y="4365625"/>
            <a:ext cx="29908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latin typeface="Comic Sans MS" pitchFamily="66" charset="0"/>
              </a:rPr>
              <a:t>Bandgap in Silicon=1.1eV</a:t>
            </a:r>
          </a:p>
          <a:p>
            <a:pPr algn="l"/>
            <a:r>
              <a:rPr lang="es-ES" sz="1600">
                <a:latin typeface="Comic Sans MS" pitchFamily="66" charset="0"/>
              </a:rPr>
              <a:t>An electron in the conduction</a:t>
            </a:r>
          </a:p>
          <a:p>
            <a:pPr algn="l"/>
            <a:r>
              <a:rPr lang="es-ES" sz="1600">
                <a:latin typeface="Comic Sans MS" pitchFamily="66" charset="0"/>
              </a:rPr>
              <a:t>band or a hole in the valence </a:t>
            </a:r>
          </a:p>
          <a:p>
            <a:pPr algn="l"/>
            <a:r>
              <a:rPr lang="es-ES" sz="1600">
                <a:latin typeface="Comic Sans MS" pitchFamily="66" charset="0"/>
              </a:rPr>
              <a:t>band are free to move around</a:t>
            </a:r>
          </a:p>
          <a:p>
            <a:pPr algn="l"/>
            <a:r>
              <a:rPr lang="es-ES" sz="1600">
                <a:latin typeface="Comic Sans MS" pitchFamily="66" charset="0"/>
              </a:rPr>
              <a:t>the crystal.</a:t>
            </a:r>
          </a:p>
        </p:txBody>
      </p:sp>
      <p:sp>
        <p:nvSpPr>
          <p:cNvPr id="26645" name="Text Box 141"/>
          <p:cNvSpPr txBox="1">
            <a:spLocks noChangeArrowheads="1"/>
          </p:cNvSpPr>
          <p:nvPr/>
        </p:nvSpPr>
        <p:spPr bwMode="auto">
          <a:xfrm>
            <a:off x="179388" y="5956300"/>
            <a:ext cx="2663825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1.26eV= energy of 1</a:t>
            </a:r>
            <a:r>
              <a:rPr lang="es-ES" sz="1400">
                <a:latin typeface="Symbol" pitchFamily="18" charset="2"/>
              </a:rPr>
              <a:t>m</a:t>
            </a:r>
            <a:r>
              <a:rPr lang="es-ES" sz="1400">
                <a:latin typeface="Comic Sans MS" pitchFamily="66" charset="0"/>
              </a:rPr>
              <a:t>m photon</a:t>
            </a:r>
          </a:p>
        </p:txBody>
      </p:sp>
      <p:grpSp>
        <p:nvGrpSpPr>
          <p:cNvPr id="222" name="Group 8"/>
          <p:cNvGrpSpPr>
            <a:grpSpLocks/>
          </p:cNvGrpSpPr>
          <p:nvPr/>
        </p:nvGrpSpPr>
        <p:grpSpPr bwMode="auto">
          <a:xfrm>
            <a:off x="3500430" y="938211"/>
            <a:ext cx="5357850" cy="4643470"/>
            <a:chOff x="703" y="482"/>
            <a:chExt cx="4445" cy="3482"/>
          </a:xfrm>
        </p:grpSpPr>
        <p:pic>
          <p:nvPicPr>
            <p:cNvPr id="223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3" y="482"/>
              <a:ext cx="4445" cy="2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3" y="3022"/>
              <a:ext cx="4445" cy="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" name="Line 9"/>
          <p:cNvSpPr>
            <a:spLocks noChangeShapeType="1"/>
          </p:cNvSpPr>
          <p:nvPr/>
        </p:nvSpPr>
        <p:spPr bwMode="auto">
          <a:xfrm>
            <a:off x="6572264" y="896863"/>
            <a:ext cx="45719" cy="485287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26" name="Line 10"/>
          <p:cNvSpPr>
            <a:spLocks noChangeShapeType="1"/>
          </p:cNvSpPr>
          <p:nvPr/>
        </p:nvSpPr>
        <p:spPr bwMode="auto">
          <a:xfrm>
            <a:off x="6715140" y="891957"/>
            <a:ext cx="45719" cy="486005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28" name="227 CuadroTexto"/>
          <p:cNvSpPr txBox="1"/>
          <p:nvPr/>
        </p:nvSpPr>
        <p:spPr>
          <a:xfrm>
            <a:off x="7016251" y="585789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360nm</a:t>
            </a:r>
            <a:endParaRPr lang="es-ES" dirty="0"/>
          </a:p>
        </p:txBody>
      </p:sp>
      <p:cxnSp>
        <p:nvCxnSpPr>
          <p:cNvPr id="230" name="229 Conector recto de flecha"/>
          <p:cNvCxnSpPr/>
          <p:nvPr/>
        </p:nvCxnSpPr>
        <p:spPr>
          <a:xfrm rot="10800000">
            <a:off x="6786578" y="5740154"/>
            <a:ext cx="285752" cy="25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230 Conector recto de flecha"/>
          <p:cNvCxnSpPr/>
          <p:nvPr/>
        </p:nvCxnSpPr>
        <p:spPr>
          <a:xfrm rot="10800000" flipH="1">
            <a:off x="6357950" y="5744663"/>
            <a:ext cx="285752" cy="25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231 CuadroTexto"/>
          <p:cNvSpPr txBox="1"/>
          <p:nvPr/>
        </p:nvSpPr>
        <p:spPr>
          <a:xfrm>
            <a:off x="5786446" y="5857892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</a:t>
            </a:r>
            <a:r>
              <a:rPr lang="es-ES" dirty="0" smtClean="0">
                <a:latin typeface="Symbol" pitchFamily="18" charset="2"/>
              </a:rPr>
              <a:t>m</a:t>
            </a:r>
            <a:r>
              <a:rPr lang="es-ES" dirty="0" smtClean="0"/>
              <a:t>m</a:t>
            </a:r>
            <a:endParaRPr lang="es-ES" dirty="0"/>
          </a:p>
        </p:txBody>
      </p:sp>
      <p:cxnSp>
        <p:nvCxnSpPr>
          <p:cNvPr id="234" name="233 Conector recto de flecha"/>
          <p:cNvCxnSpPr/>
          <p:nvPr/>
        </p:nvCxnSpPr>
        <p:spPr>
          <a:xfrm>
            <a:off x="6193912" y="857232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234 Conector recto de flecha"/>
          <p:cNvCxnSpPr/>
          <p:nvPr/>
        </p:nvCxnSpPr>
        <p:spPr>
          <a:xfrm flipH="1">
            <a:off x="6715140" y="857232"/>
            <a:ext cx="35719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235 CuadroTexto"/>
          <p:cNvSpPr txBox="1"/>
          <p:nvPr/>
        </p:nvSpPr>
        <p:spPr>
          <a:xfrm>
            <a:off x="7026030" y="627367"/>
            <a:ext cx="136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Useful</a:t>
            </a:r>
            <a:r>
              <a:rPr lang="es-ES" dirty="0" smtClean="0"/>
              <a:t> </a:t>
            </a:r>
            <a:r>
              <a:rPr lang="es-ES" dirty="0" err="1" smtClean="0"/>
              <a:t>range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8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1" grpId="0" animBg="1"/>
      <p:bldP spid="88188" grpId="0" animBg="1"/>
      <p:bldP spid="88190" grpId="0"/>
      <p:bldP spid="88195" grpId="0" animBg="1"/>
      <p:bldP spid="881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2"/>
          <p:cNvGrpSpPr>
            <a:grpSpLocks/>
          </p:cNvGrpSpPr>
          <p:nvPr/>
        </p:nvGrpSpPr>
        <p:grpSpPr bwMode="auto">
          <a:xfrm rot="-5400000">
            <a:off x="2175651" y="1396193"/>
            <a:ext cx="585787" cy="936625"/>
            <a:chOff x="4870" y="1525"/>
            <a:chExt cx="369" cy="590"/>
          </a:xfrm>
        </p:grpSpPr>
        <p:sp>
          <p:nvSpPr>
            <p:cNvPr id="414056" name="Line 163"/>
            <p:cNvSpPr>
              <a:spLocks noChangeShapeType="1"/>
            </p:cNvSpPr>
            <p:nvPr/>
          </p:nvSpPr>
          <p:spPr bwMode="auto">
            <a:xfrm>
              <a:off x="4991" y="1525"/>
              <a:ext cx="0" cy="5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4057" name="AutoShape 161"/>
            <p:cNvSpPr>
              <a:spLocks noChangeArrowheads="1"/>
            </p:cNvSpPr>
            <p:nvPr/>
          </p:nvSpPr>
          <p:spPr bwMode="auto">
            <a:xfrm flipV="1">
              <a:off x="4876" y="1706"/>
              <a:ext cx="227" cy="22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s-ES"/>
            </a:p>
          </p:txBody>
        </p:sp>
        <p:sp>
          <p:nvSpPr>
            <p:cNvPr id="414058" name="Line 162"/>
            <p:cNvSpPr>
              <a:spLocks noChangeShapeType="1"/>
            </p:cNvSpPr>
            <p:nvPr/>
          </p:nvSpPr>
          <p:spPr bwMode="auto">
            <a:xfrm>
              <a:off x="4870" y="1945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4059" name="Line 164"/>
            <p:cNvSpPr>
              <a:spLocks noChangeShapeType="1"/>
            </p:cNvSpPr>
            <p:nvPr/>
          </p:nvSpPr>
          <p:spPr bwMode="auto">
            <a:xfrm>
              <a:off x="5103" y="1888"/>
              <a:ext cx="136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14060" name="Line 165"/>
            <p:cNvSpPr>
              <a:spLocks noChangeShapeType="1"/>
            </p:cNvSpPr>
            <p:nvPr/>
          </p:nvSpPr>
          <p:spPr bwMode="auto">
            <a:xfrm>
              <a:off x="5097" y="1818"/>
              <a:ext cx="136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4061" name="Text Box 194"/>
          <p:cNvSpPr txBox="1">
            <a:spLocks noChangeArrowheads="1"/>
          </p:cNvSpPr>
          <p:nvPr/>
        </p:nvSpPr>
        <p:spPr bwMode="auto">
          <a:xfrm>
            <a:off x="1928794" y="1528749"/>
            <a:ext cx="1020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Comic Sans MS" pitchFamily="66" charset="0"/>
              </a:rPr>
              <a:t>p       n</a:t>
            </a:r>
          </a:p>
        </p:txBody>
      </p:sp>
      <p:sp>
        <p:nvSpPr>
          <p:cNvPr id="414062" name="Text Box 147"/>
          <p:cNvSpPr txBox="1">
            <a:spLocks noChangeArrowheads="1"/>
          </p:cNvSpPr>
          <p:nvPr/>
        </p:nvSpPr>
        <p:spPr bwMode="auto">
          <a:xfrm>
            <a:off x="571472" y="2357430"/>
            <a:ext cx="1713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smtClean="0">
                <a:latin typeface="Comic Sans MS" pitchFamily="66" charset="0"/>
              </a:rPr>
              <a:t>“p-</a:t>
            </a:r>
            <a:r>
              <a:rPr lang="es-ES" sz="1600" b="1" dirty="0" err="1" smtClean="0">
                <a:latin typeface="Comic Sans MS" pitchFamily="66" charset="0"/>
              </a:rPr>
              <a:t>type</a:t>
            </a:r>
            <a:r>
              <a:rPr lang="es-ES" sz="1600" b="1" dirty="0" smtClean="0">
                <a:latin typeface="Comic Sans MS" pitchFamily="66" charset="0"/>
              </a:rPr>
              <a:t>” </a:t>
            </a:r>
            <a:r>
              <a:rPr lang="es-ES" sz="1600" b="1" dirty="0" err="1" smtClean="0">
                <a:latin typeface="Comic Sans MS" pitchFamily="66" charset="0"/>
              </a:rPr>
              <a:t>silicon</a:t>
            </a:r>
            <a:endParaRPr lang="es-ES" sz="1600" b="1" dirty="0">
              <a:latin typeface="Comic Sans MS" pitchFamily="66" charset="0"/>
            </a:endParaRPr>
          </a:p>
        </p:txBody>
      </p:sp>
      <p:grpSp>
        <p:nvGrpSpPr>
          <p:cNvPr id="54" name="53 Grupo"/>
          <p:cNvGrpSpPr/>
          <p:nvPr/>
        </p:nvGrpSpPr>
        <p:grpSpPr>
          <a:xfrm>
            <a:off x="1500166" y="2714620"/>
            <a:ext cx="2085972" cy="1436691"/>
            <a:chOff x="2057400" y="2492375"/>
            <a:chExt cx="930275" cy="719138"/>
          </a:xfrm>
        </p:grpSpPr>
        <p:sp>
          <p:nvSpPr>
            <p:cNvPr id="108552" name="Rectangle 8"/>
            <p:cNvSpPr>
              <a:spLocks noChangeArrowheads="1"/>
            </p:cNvSpPr>
            <p:nvPr/>
          </p:nvSpPr>
          <p:spPr bwMode="auto">
            <a:xfrm rot="21600000">
              <a:off x="2560638" y="2492375"/>
              <a:ext cx="163512" cy="71755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  <a:alpha val="13000"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4067" name="Rectangle 9"/>
            <p:cNvSpPr>
              <a:spLocks noChangeArrowheads="1"/>
            </p:cNvSpPr>
            <p:nvPr/>
          </p:nvSpPr>
          <p:spPr bwMode="auto">
            <a:xfrm>
              <a:off x="2311400" y="2492375"/>
              <a:ext cx="142875" cy="71755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>
                    <a:alpha val="14000"/>
                  </a:srgb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068" name="Rectangle 16"/>
            <p:cNvSpPr>
              <a:spLocks noChangeArrowheads="1"/>
            </p:cNvSpPr>
            <p:nvPr/>
          </p:nvSpPr>
          <p:spPr bwMode="auto">
            <a:xfrm>
              <a:off x="2687638" y="2493963"/>
              <a:ext cx="300037" cy="71755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069" name="Rectangle 17"/>
            <p:cNvSpPr>
              <a:spLocks noChangeArrowheads="1"/>
            </p:cNvSpPr>
            <p:nvPr/>
          </p:nvSpPr>
          <p:spPr bwMode="auto">
            <a:xfrm>
              <a:off x="2057400" y="2492375"/>
              <a:ext cx="273050" cy="71755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4070" name="Rectangle 10"/>
            <p:cNvSpPr>
              <a:spLocks noChangeArrowheads="1"/>
            </p:cNvSpPr>
            <p:nvPr/>
          </p:nvSpPr>
          <p:spPr bwMode="auto">
            <a:xfrm>
              <a:off x="2057400" y="2492375"/>
              <a:ext cx="927100" cy="717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414221" name="Freeform 525"/>
          <p:cNvSpPr>
            <a:spLocks/>
          </p:cNvSpPr>
          <p:nvPr/>
        </p:nvSpPr>
        <p:spPr bwMode="auto">
          <a:xfrm rot="303817">
            <a:off x="5223616" y="3020566"/>
            <a:ext cx="2089150" cy="288925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99" y="23"/>
              </a:cxn>
              <a:cxn ang="0">
                <a:pos x="726" y="159"/>
              </a:cxn>
              <a:cxn ang="0">
                <a:pos x="1316" y="159"/>
              </a:cxn>
            </a:cxnLst>
            <a:rect l="0" t="0" r="r" b="b"/>
            <a:pathLst>
              <a:path w="1316" h="182">
                <a:moveTo>
                  <a:pt x="0" y="23"/>
                </a:moveTo>
                <a:cubicBezTo>
                  <a:pt x="189" y="11"/>
                  <a:pt x="378" y="0"/>
                  <a:pt x="499" y="23"/>
                </a:cubicBezTo>
                <a:cubicBezTo>
                  <a:pt x="620" y="46"/>
                  <a:pt x="590" y="136"/>
                  <a:pt x="726" y="159"/>
                </a:cubicBezTo>
                <a:cubicBezTo>
                  <a:pt x="862" y="182"/>
                  <a:pt x="1089" y="170"/>
                  <a:pt x="1316" y="159"/>
                </a:cubicBezTo>
              </a:path>
            </a:pathLst>
          </a:custGeom>
          <a:noFill/>
          <a:ln w="3810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14222" name="Freeform 526"/>
          <p:cNvSpPr>
            <a:spLocks/>
          </p:cNvSpPr>
          <p:nvPr/>
        </p:nvSpPr>
        <p:spPr bwMode="auto">
          <a:xfrm rot="303817">
            <a:off x="5296641" y="2444303"/>
            <a:ext cx="2089150" cy="288925"/>
          </a:xfrm>
          <a:custGeom>
            <a:avLst/>
            <a:gdLst/>
            <a:ahLst/>
            <a:cxnLst>
              <a:cxn ang="0">
                <a:pos x="0" y="23"/>
              </a:cxn>
              <a:cxn ang="0">
                <a:pos x="499" y="23"/>
              </a:cxn>
              <a:cxn ang="0">
                <a:pos x="726" y="159"/>
              </a:cxn>
              <a:cxn ang="0">
                <a:pos x="1316" y="159"/>
              </a:cxn>
            </a:cxnLst>
            <a:rect l="0" t="0" r="r" b="b"/>
            <a:pathLst>
              <a:path w="1316" h="182">
                <a:moveTo>
                  <a:pt x="0" y="23"/>
                </a:moveTo>
                <a:cubicBezTo>
                  <a:pt x="189" y="11"/>
                  <a:pt x="378" y="0"/>
                  <a:pt x="499" y="23"/>
                </a:cubicBezTo>
                <a:cubicBezTo>
                  <a:pt x="620" y="46"/>
                  <a:pt x="590" y="136"/>
                  <a:pt x="726" y="159"/>
                </a:cubicBezTo>
                <a:cubicBezTo>
                  <a:pt x="862" y="182"/>
                  <a:pt x="1089" y="170"/>
                  <a:pt x="1316" y="159"/>
                </a:cubicBezTo>
              </a:path>
            </a:pathLst>
          </a:custGeom>
          <a:noFill/>
          <a:ln w="381000" cap="flat" cmpd="sng">
            <a:solidFill>
              <a:srgbClr val="C0C0C0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14230" name="Line 534"/>
          <p:cNvSpPr>
            <a:spLocks noChangeShapeType="1"/>
          </p:cNvSpPr>
          <p:nvPr/>
        </p:nvSpPr>
        <p:spPr bwMode="auto">
          <a:xfrm>
            <a:off x="6088803" y="2156966"/>
            <a:ext cx="0" cy="136683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14231" name="Line 535"/>
          <p:cNvSpPr>
            <a:spLocks noChangeShapeType="1"/>
          </p:cNvSpPr>
          <p:nvPr/>
        </p:nvSpPr>
        <p:spPr bwMode="auto">
          <a:xfrm>
            <a:off x="6447578" y="2156966"/>
            <a:ext cx="0" cy="136683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414234" name="Text Box 538"/>
          <p:cNvSpPr txBox="1">
            <a:spLocks noChangeArrowheads="1"/>
          </p:cNvSpPr>
          <p:nvPr/>
        </p:nvSpPr>
        <p:spPr bwMode="auto">
          <a:xfrm>
            <a:off x="857192" y="642918"/>
            <a:ext cx="8286808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s-ES" sz="2000" dirty="0" err="1" smtClean="0">
                <a:latin typeface="Comic Sans MS" pitchFamily="66" charset="0"/>
              </a:rPr>
              <a:t>The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diode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structure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is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the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basis</a:t>
            </a:r>
            <a:r>
              <a:rPr lang="es-ES" sz="2000" dirty="0" smtClean="0">
                <a:latin typeface="Comic Sans MS" pitchFamily="66" charset="0"/>
              </a:rPr>
              <a:t> of </a:t>
            </a:r>
            <a:r>
              <a:rPr lang="es-ES" sz="2000" dirty="0" err="1" smtClean="0">
                <a:latin typeface="Comic Sans MS" pitchFamily="66" charset="0"/>
              </a:rPr>
              <a:t>most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Silicon</a:t>
            </a:r>
            <a:r>
              <a:rPr lang="es-ES" sz="2000" dirty="0" smtClean="0">
                <a:latin typeface="Comic Sans MS" pitchFamily="66" charset="0"/>
              </a:rPr>
              <a:t> light </a:t>
            </a:r>
            <a:r>
              <a:rPr lang="es-ES" sz="2000" dirty="0" err="1" smtClean="0">
                <a:latin typeface="Comic Sans MS" pitchFamily="66" charset="0"/>
              </a:rPr>
              <a:t>detectors</a:t>
            </a:r>
            <a:r>
              <a:rPr lang="es-ES" sz="2000" dirty="0" smtClean="0">
                <a:latin typeface="Comic Sans MS" pitchFamily="66" charset="0"/>
              </a:rPr>
              <a:t>.</a:t>
            </a:r>
          </a:p>
          <a:p>
            <a:pPr algn="l"/>
            <a:r>
              <a:rPr lang="es-ES" sz="2000" dirty="0" err="1" smtClean="0">
                <a:latin typeface="Comic Sans MS" pitchFamily="66" charset="0"/>
              </a:rPr>
              <a:t>The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simplest</a:t>
            </a:r>
            <a:r>
              <a:rPr lang="es-ES" sz="2000" dirty="0" smtClean="0">
                <a:latin typeface="Comic Sans MS" pitchFamily="66" charset="0"/>
              </a:rPr>
              <a:t> detector </a:t>
            </a:r>
            <a:r>
              <a:rPr lang="es-ES" sz="2000" dirty="0" err="1" smtClean="0">
                <a:latin typeface="Comic Sans MS" pitchFamily="66" charset="0"/>
              </a:rPr>
              <a:t>is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the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Photodiode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which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is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shown</a:t>
            </a:r>
            <a:r>
              <a:rPr lang="es-ES" sz="2000" dirty="0" smtClean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below</a:t>
            </a:r>
            <a:r>
              <a:rPr lang="es-ES" sz="2000" dirty="0" smtClean="0">
                <a:latin typeface="Comic Sans MS" pitchFamily="66" charset="0"/>
              </a:rPr>
              <a:t>.</a:t>
            </a:r>
            <a:endParaRPr lang="es-ES" sz="2000" dirty="0">
              <a:latin typeface="Comic Sans MS" pitchFamily="66" charset="0"/>
            </a:endParaRPr>
          </a:p>
        </p:txBody>
      </p:sp>
      <p:sp>
        <p:nvSpPr>
          <p:cNvPr id="414235" name="Text Box 539"/>
          <p:cNvSpPr txBox="1">
            <a:spLocks noChangeArrowheads="1"/>
          </p:cNvSpPr>
          <p:nvPr/>
        </p:nvSpPr>
        <p:spPr bwMode="auto">
          <a:xfrm rot="16200000">
            <a:off x="5881634" y="2722910"/>
            <a:ext cx="862013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i="1"/>
              <a:t>depletion</a:t>
            </a:r>
          </a:p>
        </p:txBody>
      </p:sp>
      <p:sp>
        <p:nvSpPr>
          <p:cNvPr id="414226" name="Text Box 530"/>
          <p:cNvSpPr txBox="1">
            <a:spLocks noChangeArrowheads="1"/>
          </p:cNvSpPr>
          <p:nvPr/>
        </p:nvSpPr>
        <p:spPr bwMode="auto">
          <a:xfrm>
            <a:off x="7431106" y="3209927"/>
            <a:ext cx="657225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200" dirty="0" err="1"/>
              <a:t>valence</a:t>
            </a:r>
            <a:endParaRPr lang="es-ES" sz="1200" dirty="0"/>
          </a:p>
        </p:txBody>
      </p:sp>
      <p:sp>
        <p:nvSpPr>
          <p:cNvPr id="414224" name="Text Box 528"/>
          <p:cNvSpPr txBox="1">
            <a:spLocks noChangeArrowheads="1"/>
          </p:cNvSpPr>
          <p:nvPr/>
        </p:nvSpPr>
        <p:spPr bwMode="auto">
          <a:xfrm>
            <a:off x="7431106" y="2638423"/>
            <a:ext cx="879475" cy="2746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200" dirty="0" err="1"/>
              <a:t>conduction</a:t>
            </a:r>
            <a:endParaRPr lang="es-ES" sz="1200" dirty="0"/>
          </a:p>
        </p:txBody>
      </p:sp>
      <p:sp>
        <p:nvSpPr>
          <p:cNvPr id="55" name="Text Box 147"/>
          <p:cNvSpPr txBox="1">
            <a:spLocks noChangeArrowheads="1"/>
          </p:cNvSpPr>
          <p:nvPr/>
        </p:nvSpPr>
        <p:spPr bwMode="auto">
          <a:xfrm>
            <a:off x="2500879" y="2357430"/>
            <a:ext cx="1713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smtClean="0">
                <a:latin typeface="Comic Sans MS" pitchFamily="66" charset="0"/>
              </a:rPr>
              <a:t>“n-</a:t>
            </a:r>
            <a:r>
              <a:rPr lang="es-ES" sz="1600" b="1" dirty="0" err="1" smtClean="0">
                <a:latin typeface="Comic Sans MS" pitchFamily="66" charset="0"/>
              </a:rPr>
              <a:t>type</a:t>
            </a:r>
            <a:r>
              <a:rPr lang="es-ES" sz="1600" b="1" dirty="0" smtClean="0">
                <a:latin typeface="Comic Sans MS" pitchFamily="66" charset="0"/>
              </a:rPr>
              <a:t>” </a:t>
            </a:r>
            <a:r>
              <a:rPr lang="es-ES" sz="1600" b="1" dirty="0" err="1" smtClean="0">
                <a:latin typeface="Comic Sans MS" pitchFamily="66" charset="0"/>
              </a:rPr>
              <a:t>silicon</a:t>
            </a:r>
            <a:endParaRPr lang="es-ES" sz="1600" b="1" dirty="0">
              <a:latin typeface="Comic Sans MS" pitchFamily="66" charset="0"/>
            </a:endParaRPr>
          </a:p>
        </p:txBody>
      </p:sp>
      <p:sp>
        <p:nvSpPr>
          <p:cNvPr id="56" name="Text Box 147"/>
          <p:cNvSpPr txBox="1">
            <a:spLocks noChangeArrowheads="1"/>
          </p:cNvSpPr>
          <p:nvPr/>
        </p:nvSpPr>
        <p:spPr bwMode="auto">
          <a:xfrm>
            <a:off x="1571604" y="4643446"/>
            <a:ext cx="18934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smtClean="0">
                <a:latin typeface="Comic Sans MS" pitchFamily="66" charset="0"/>
              </a:rPr>
              <a:t>“</a:t>
            </a:r>
            <a:r>
              <a:rPr lang="es-ES" sz="1600" b="1" dirty="0" err="1" smtClean="0">
                <a:latin typeface="Comic Sans MS" pitchFamily="66" charset="0"/>
              </a:rPr>
              <a:t>depleted</a:t>
            </a:r>
            <a:r>
              <a:rPr lang="es-ES" sz="1600" b="1" dirty="0" smtClean="0">
                <a:latin typeface="Comic Sans MS" pitchFamily="66" charset="0"/>
              </a:rPr>
              <a:t>” </a:t>
            </a:r>
            <a:r>
              <a:rPr lang="es-ES" sz="1600" b="1" dirty="0" err="1" smtClean="0">
                <a:latin typeface="Comic Sans MS" pitchFamily="66" charset="0"/>
              </a:rPr>
              <a:t>silicon</a:t>
            </a:r>
            <a:endParaRPr lang="es-ES" sz="1600" b="1" dirty="0">
              <a:latin typeface="Comic Sans MS" pitchFamily="66" charset="0"/>
            </a:endParaRPr>
          </a:p>
        </p:txBody>
      </p:sp>
      <p:sp>
        <p:nvSpPr>
          <p:cNvPr id="57" name="56 Flecha abajo"/>
          <p:cNvSpPr/>
          <p:nvPr/>
        </p:nvSpPr>
        <p:spPr>
          <a:xfrm flipV="1">
            <a:off x="2428860" y="4143380"/>
            <a:ext cx="142876" cy="50006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9" name="58 Conector recto de flecha"/>
          <p:cNvCxnSpPr/>
          <p:nvPr/>
        </p:nvCxnSpPr>
        <p:spPr>
          <a:xfrm rot="5400000" flipH="1" flipV="1">
            <a:off x="892943" y="4250537"/>
            <a:ext cx="785818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59 Conector recto de flecha"/>
          <p:cNvCxnSpPr/>
          <p:nvPr/>
        </p:nvCxnSpPr>
        <p:spPr>
          <a:xfrm rot="16200000" flipV="1">
            <a:off x="3464711" y="4250537"/>
            <a:ext cx="785818" cy="5715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147"/>
          <p:cNvSpPr txBox="1">
            <a:spLocks noChangeArrowheads="1"/>
          </p:cNvSpPr>
          <p:nvPr/>
        </p:nvSpPr>
        <p:spPr bwMode="auto">
          <a:xfrm>
            <a:off x="3786182" y="4929198"/>
            <a:ext cx="13676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err="1" smtClean="0">
                <a:latin typeface="Comic Sans MS" pitchFamily="66" charset="0"/>
              </a:rPr>
              <a:t>Doped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with</a:t>
            </a:r>
            <a:endParaRPr lang="es-ES" sz="1600" b="1" dirty="0" smtClean="0">
              <a:latin typeface="Comic Sans MS" pitchFamily="66" charset="0"/>
            </a:endParaRPr>
          </a:p>
          <a:p>
            <a:pPr algn="l"/>
            <a:r>
              <a:rPr lang="es-ES" sz="1600" b="1" dirty="0" err="1" smtClean="0">
                <a:latin typeface="Comic Sans MS" pitchFamily="66" charset="0"/>
              </a:rPr>
              <a:t>Phosphorous</a:t>
            </a:r>
            <a:endParaRPr lang="es-ES" sz="1600" b="1" dirty="0">
              <a:latin typeface="Comic Sans MS" pitchFamily="66" charset="0"/>
            </a:endParaRPr>
          </a:p>
        </p:txBody>
      </p:sp>
      <p:sp>
        <p:nvSpPr>
          <p:cNvPr id="62" name="Text Box 147"/>
          <p:cNvSpPr txBox="1">
            <a:spLocks noChangeArrowheads="1"/>
          </p:cNvSpPr>
          <p:nvPr/>
        </p:nvSpPr>
        <p:spPr bwMode="auto">
          <a:xfrm>
            <a:off x="214282" y="4857760"/>
            <a:ext cx="12875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err="1" smtClean="0">
                <a:latin typeface="Comic Sans MS" pitchFamily="66" charset="0"/>
              </a:rPr>
              <a:t>Doped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with</a:t>
            </a:r>
            <a:endParaRPr lang="es-ES" sz="1600" b="1" dirty="0" smtClean="0">
              <a:latin typeface="Comic Sans MS" pitchFamily="66" charset="0"/>
            </a:endParaRPr>
          </a:p>
          <a:p>
            <a:pPr algn="l"/>
            <a:r>
              <a:rPr lang="es-ES" sz="1600" b="1" dirty="0" err="1" smtClean="0">
                <a:latin typeface="Comic Sans MS" pitchFamily="66" charset="0"/>
              </a:rPr>
              <a:t>Boron</a:t>
            </a:r>
            <a:endParaRPr lang="es-ES" sz="1600" b="1" dirty="0">
              <a:latin typeface="Comic Sans MS" pitchFamily="66" charset="0"/>
            </a:endParaRPr>
          </a:p>
        </p:txBody>
      </p:sp>
      <p:sp>
        <p:nvSpPr>
          <p:cNvPr id="63" name="Text Box 147"/>
          <p:cNvSpPr txBox="1">
            <a:spLocks noChangeArrowheads="1"/>
          </p:cNvSpPr>
          <p:nvPr/>
        </p:nvSpPr>
        <p:spPr bwMode="auto">
          <a:xfrm>
            <a:off x="1357290" y="5500702"/>
            <a:ext cx="231826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dirty="0" err="1" smtClean="0">
                <a:latin typeface="Comic Sans MS" pitchFamily="66" charset="0"/>
              </a:rPr>
              <a:t>The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Silicon</a:t>
            </a:r>
            <a:r>
              <a:rPr lang="es-ES" dirty="0" smtClean="0">
                <a:latin typeface="Comic Sans MS" pitchFamily="66" charset="0"/>
              </a:rPr>
              <a:t> </a:t>
            </a:r>
            <a:r>
              <a:rPr lang="es-ES" dirty="0" err="1" smtClean="0">
                <a:latin typeface="Comic Sans MS" pitchFamily="66" charset="0"/>
              </a:rPr>
              <a:t>junction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65" name="Text Box 147"/>
          <p:cNvSpPr txBox="1">
            <a:spLocks noChangeArrowheads="1"/>
          </p:cNvSpPr>
          <p:nvPr/>
        </p:nvSpPr>
        <p:spPr bwMode="auto">
          <a:xfrm>
            <a:off x="5500694" y="3929066"/>
            <a:ext cx="2970685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 dirty="0" err="1" smtClean="0">
                <a:latin typeface="Comic Sans MS" pitchFamily="66" charset="0"/>
              </a:rPr>
              <a:t>The</a:t>
            </a:r>
            <a:r>
              <a:rPr lang="es-ES" sz="1600" b="1" dirty="0" smtClean="0">
                <a:latin typeface="Comic Sans MS" pitchFamily="66" charset="0"/>
              </a:rPr>
              <a:t> band </a:t>
            </a:r>
            <a:r>
              <a:rPr lang="es-ES" sz="1600" b="1" dirty="0" err="1" smtClean="0">
                <a:latin typeface="Comic Sans MS" pitchFamily="66" charset="0"/>
              </a:rPr>
              <a:t>structure</a:t>
            </a:r>
            <a:endParaRPr lang="es-ES" sz="1600" b="1" dirty="0" smtClean="0">
              <a:latin typeface="Comic Sans MS" pitchFamily="66" charset="0"/>
            </a:endParaRPr>
          </a:p>
          <a:p>
            <a:pPr algn="l"/>
            <a:r>
              <a:rPr lang="es-ES" sz="1600" b="1" dirty="0" err="1" smtClean="0">
                <a:latin typeface="Comic Sans MS" pitchFamily="66" charset="0"/>
              </a:rPr>
              <a:t>is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modified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by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the</a:t>
            </a:r>
            <a:r>
              <a:rPr lang="es-ES" sz="1600" b="1" dirty="0" smtClean="0">
                <a:latin typeface="Comic Sans MS" pitchFamily="66" charset="0"/>
              </a:rPr>
              <a:t> </a:t>
            </a:r>
            <a:r>
              <a:rPr lang="es-ES" sz="1600" b="1" dirty="0" err="1" smtClean="0">
                <a:latin typeface="Comic Sans MS" pitchFamily="66" charset="0"/>
              </a:rPr>
              <a:t>junction</a:t>
            </a:r>
            <a:r>
              <a:rPr lang="es-ES" sz="1600" b="1" dirty="0" smtClean="0">
                <a:latin typeface="Comic Sans MS" pitchFamily="66" charset="0"/>
              </a:rPr>
              <a:t>.</a:t>
            </a:r>
            <a:endParaRPr lang="es-ES" sz="16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Freeform 11"/>
          <p:cNvSpPr>
            <a:spLocks/>
          </p:cNvSpPr>
          <p:nvPr/>
        </p:nvSpPr>
        <p:spPr bwMode="auto">
          <a:xfrm>
            <a:off x="2843213" y="2636838"/>
            <a:ext cx="4103687" cy="960437"/>
          </a:xfrm>
          <a:custGeom>
            <a:avLst/>
            <a:gdLst>
              <a:gd name="T0" fmla="*/ 0 w 3719"/>
              <a:gd name="T1" fmla="*/ 12017544 h 1073"/>
              <a:gd name="T2" fmla="*/ 1933510822 w 3719"/>
              <a:gd name="T3" fmla="*/ 120980154 h 1073"/>
              <a:gd name="T4" fmla="*/ 2147483647 w 3719"/>
              <a:gd name="T5" fmla="*/ 738701254 h 1073"/>
              <a:gd name="T6" fmla="*/ 2147483647 w 3719"/>
              <a:gd name="T7" fmla="*/ 847664706 h 1073"/>
              <a:gd name="T8" fmla="*/ 0 60000 65536"/>
              <a:gd name="T9" fmla="*/ 0 60000 65536"/>
              <a:gd name="T10" fmla="*/ 0 60000 65536"/>
              <a:gd name="T11" fmla="*/ 0 60000 65536"/>
              <a:gd name="T12" fmla="*/ 0 w 3719"/>
              <a:gd name="T13" fmla="*/ 0 h 1073"/>
              <a:gd name="T14" fmla="*/ 3719 w 3719"/>
              <a:gd name="T15" fmla="*/ 1073 h 10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9" h="1073">
                <a:moveTo>
                  <a:pt x="0" y="15"/>
                </a:moveTo>
                <a:cubicBezTo>
                  <a:pt x="593" y="7"/>
                  <a:pt x="1187" y="0"/>
                  <a:pt x="1588" y="151"/>
                </a:cubicBezTo>
                <a:cubicBezTo>
                  <a:pt x="1989" y="302"/>
                  <a:pt x="2049" y="771"/>
                  <a:pt x="2404" y="922"/>
                </a:cubicBezTo>
                <a:cubicBezTo>
                  <a:pt x="2759" y="1073"/>
                  <a:pt x="3500" y="1035"/>
                  <a:pt x="3719" y="1058"/>
                </a:cubicBezTo>
              </a:path>
            </a:pathLst>
          </a:custGeom>
          <a:solidFill>
            <a:srgbClr val="969696"/>
          </a:solidFill>
          <a:ln w="7620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48" name="Freeform 12"/>
          <p:cNvSpPr>
            <a:spLocks/>
          </p:cNvSpPr>
          <p:nvPr/>
        </p:nvSpPr>
        <p:spPr bwMode="auto">
          <a:xfrm>
            <a:off x="2482850" y="3981450"/>
            <a:ext cx="4103688" cy="960438"/>
          </a:xfrm>
          <a:custGeom>
            <a:avLst/>
            <a:gdLst>
              <a:gd name="T0" fmla="*/ 0 w 3719"/>
              <a:gd name="T1" fmla="*/ 12017557 h 1073"/>
              <a:gd name="T2" fmla="*/ 1933512396 w 3719"/>
              <a:gd name="T3" fmla="*/ 120980280 h 1073"/>
              <a:gd name="T4" fmla="*/ 2147483647 w 3719"/>
              <a:gd name="T5" fmla="*/ 738702918 h 1073"/>
              <a:gd name="T6" fmla="*/ 2147483647 w 3719"/>
              <a:gd name="T7" fmla="*/ 847666484 h 1073"/>
              <a:gd name="T8" fmla="*/ 0 60000 65536"/>
              <a:gd name="T9" fmla="*/ 0 60000 65536"/>
              <a:gd name="T10" fmla="*/ 0 60000 65536"/>
              <a:gd name="T11" fmla="*/ 0 60000 65536"/>
              <a:gd name="T12" fmla="*/ 0 w 3719"/>
              <a:gd name="T13" fmla="*/ 0 h 1073"/>
              <a:gd name="T14" fmla="*/ 3719 w 3719"/>
              <a:gd name="T15" fmla="*/ 1073 h 10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9" h="1073">
                <a:moveTo>
                  <a:pt x="0" y="15"/>
                </a:moveTo>
                <a:cubicBezTo>
                  <a:pt x="593" y="7"/>
                  <a:pt x="1187" y="0"/>
                  <a:pt x="1588" y="151"/>
                </a:cubicBezTo>
                <a:cubicBezTo>
                  <a:pt x="1989" y="302"/>
                  <a:pt x="2049" y="771"/>
                  <a:pt x="2404" y="922"/>
                </a:cubicBezTo>
                <a:cubicBezTo>
                  <a:pt x="2759" y="1073"/>
                  <a:pt x="3500" y="1035"/>
                  <a:pt x="3719" y="1058"/>
                </a:cubicBezTo>
              </a:path>
            </a:pathLst>
          </a:custGeom>
          <a:solidFill>
            <a:srgbClr val="969696"/>
          </a:solidFill>
          <a:ln w="7620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49" name="Rectangle 13"/>
          <p:cNvSpPr>
            <a:spLocks noChangeArrowheads="1"/>
          </p:cNvSpPr>
          <p:nvPr/>
        </p:nvSpPr>
        <p:spPr bwMode="auto">
          <a:xfrm>
            <a:off x="2484438" y="2060575"/>
            <a:ext cx="792162" cy="2447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50" name="Rectangle 14"/>
          <p:cNvSpPr>
            <a:spLocks noChangeArrowheads="1"/>
          </p:cNvSpPr>
          <p:nvPr/>
        </p:nvSpPr>
        <p:spPr bwMode="auto">
          <a:xfrm>
            <a:off x="6515100" y="3068638"/>
            <a:ext cx="792163" cy="2447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51" name="Freeform 16"/>
          <p:cNvSpPr>
            <a:spLocks/>
          </p:cNvSpPr>
          <p:nvPr/>
        </p:nvSpPr>
        <p:spPr bwMode="auto">
          <a:xfrm>
            <a:off x="2698750" y="3303588"/>
            <a:ext cx="4103688" cy="960437"/>
          </a:xfrm>
          <a:custGeom>
            <a:avLst/>
            <a:gdLst>
              <a:gd name="T0" fmla="*/ 0 w 3719"/>
              <a:gd name="T1" fmla="*/ 12017544 h 1073"/>
              <a:gd name="T2" fmla="*/ 1933512396 w 3719"/>
              <a:gd name="T3" fmla="*/ 120980154 h 1073"/>
              <a:gd name="T4" fmla="*/ 2147483647 w 3719"/>
              <a:gd name="T5" fmla="*/ 738701254 h 1073"/>
              <a:gd name="T6" fmla="*/ 2147483647 w 3719"/>
              <a:gd name="T7" fmla="*/ 847664706 h 1073"/>
              <a:gd name="T8" fmla="*/ 0 60000 65536"/>
              <a:gd name="T9" fmla="*/ 0 60000 65536"/>
              <a:gd name="T10" fmla="*/ 0 60000 65536"/>
              <a:gd name="T11" fmla="*/ 0 60000 65536"/>
              <a:gd name="T12" fmla="*/ 0 w 3719"/>
              <a:gd name="T13" fmla="*/ 0 h 1073"/>
              <a:gd name="T14" fmla="*/ 3719 w 3719"/>
              <a:gd name="T15" fmla="*/ 1073 h 10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719" h="1073">
                <a:moveTo>
                  <a:pt x="0" y="15"/>
                </a:moveTo>
                <a:cubicBezTo>
                  <a:pt x="593" y="7"/>
                  <a:pt x="1187" y="0"/>
                  <a:pt x="1588" y="151"/>
                </a:cubicBezTo>
                <a:cubicBezTo>
                  <a:pt x="1989" y="302"/>
                  <a:pt x="2049" y="771"/>
                  <a:pt x="2404" y="922"/>
                </a:cubicBezTo>
                <a:cubicBezTo>
                  <a:pt x="2759" y="1073"/>
                  <a:pt x="3500" y="1035"/>
                  <a:pt x="3719" y="1058"/>
                </a:cubicBezTo>
              </a:path>
            </a:pathLst>
          </a:custGeom>
          <a:solidFill>
            <a:schemeClr val="bg1"/>
          </a:solidFill>
          <a:ln w="7620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2" name="Rectangle 19"/>
          <p:cNvSpPr>
            <a:spLocks noChangeArrowheads="1"/>
          </p:cNvSpPr>
          <p:nvPr/>
        </p:nvSpPr>
        <p:spPr bwMode="auto">
          <a:xfrm>
            <a:off x="1670050" y="2492375"/>
            <a:ext cx="1533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Conduction band</a:t>
            </a:r>
          </a:p>
        </p:txBody>
      </p:sp>
      <p:sp>
        <p:nvSpPr>
          <p:cNvPr id="31753" name="Rectangle 20"/>
          <p:cNvSpPr>
            <a:spLocks noChangeArrowheads="1"/>
          </p:cNvSpPr>
          <p:nvPr/>
        </p:nvSpPr>
        <p:spPr bwMode="auto">
          <a:xfrm>
            <a:off x="1722438" y="3916363"/>
            <a:ext cx="1265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Valence band</a:t>
            </a:r>
          </a:p>
        </p:txBody>
      </p:sp>
      <p:sp>
        <p:nvSpPr>
          <p:cNvPr id="31754" name="Line 21"/>
          <p:cNvSpPr>
            <a:spLocks noChangeShapeType="1"/>
          </p:cNvSpPr>
          <p:nvPr/>
        </p:nvSpPr>
        <p:spPr bwMode="auto">
          <a:xfrm>
            <a:off x="4427538" y="1268413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5" name="Line 22"/>
          <p:cNvSpPr>
            <a:spLocks noChangeShapeType="1"/>
          </p:cNvSpPr>
          <p:nvPr/>
        </p:nvSpPr>
        <p:spPr bwMode="auto">
          <a:xfrm>
            <a:off x="5580063" y="1268413"/>
            <a:ext cx="0" cy="43926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1756" name="Rectangle 23"/>
          <p:cNvSpPr>
            <a:spLocks noChangeArrowheads="1"/>
          </p:cNvSpPr>
          <p:nvPr/>
        </p:nvSpPr>
        <p:spPr bwMode="auto">
          <a:xfrm>
            <a:off x="2894013" y="1773238"/>
            <a:ext cx="947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p-type Si</a:t>
            </a:r>
          </a:p>
        </p:txBody>
      </p:sp>
      <p:sp>
        <p:nvSpPr>
          <p:cNvPr id="31757" name="Rectangle 24"/>
          <p:cNvSpPr>
            <a:spLocks noChangeArrowheads="1"/>
          </p:cNvSpPr>
          <p:nvPr/>
        </p:nvSpPr>
        <p:spPr bwMode="auto">
          <a:xfrm>
            <a:off x="5643563" y="1773238"/>
            <a:ext cx="944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n-type Si</a:t>
            </a:r>
          </a:p>
        </p:txBody>
      </p:sp>
      <p:sp>
        <p:nvSpPr>
          <p:cNvPr id="31758" name="Rectangle 25"/>
          <p:cNvSpPr>
            <a:spLocks noChangeArrowheads="1"/>
          </p:cNvSpPr>
          <p:nvPr/>
        </p:nvSpPr>
        <p:spPr bwMode="auto">
          <a:xfrm>
            <a:off x="4524375" y="1657350"/>
            <a:ext cx="1014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Insulating</a:t>
            </a:r>
          </a:p>
          <a:p>
            <a:pPr algn="l"/>
            <a:r>
              <a:rPr lang="es-ES" sz="1400">
                <a:latin typeface="Comic Sans MS" pitchFamily="66" charset="0"/>
              </a:rPr>
              <a:t>Depletion</a:t>
            </a:r>
          </a:p>
          <a:p>
            <a:pPr algn="l"/>
            <a:r>
              <a:rPr lang="es-ES" sz="1400">
                <a:latin typeface="Comic Sans MS" pitchFamily="66" charset="0"/>
              </a:rPr>
              <a:t>region</a:t>
            </a:r>
          </a:p>
        </p:txBody>
      </p:sp>
      <p:sp>
        <p:nvSpPr>
          <p:cNvPr id="31759" name="Line 26"/>
          <p:cNvSpPr>
            <a:spLocks noChangeShapeType="1"/>
          </p:cNvSpPr>
          <p:nvPr/>
        </p:nvSpPr>
        <p:spPr bwMode="auto">
          <a:xfrm flipV="1">
            <a:off x="7956550" y="2924175"/>
            <a:ext cx="0" cy="19446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760" name="Rectangle 27"/>
          <p:cNvSpPr>
            <a:spLocks noChangeArrowheads="1"/>
          </p:cNvSpPr>
          <p:nvPr/>
        </p:nvSpPr>
        <p:spPr bwMode="auto">
          <a:xfrm>
            <a:off x="6500813" y="2636838"/>
            <a:ext cx="246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Increasing potential energy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8362259" flipH="1" flipV="1">
            <a:off x="2262188" y="4149725"/>
            <a:ext cx="1446212" cy="76200"/>
            <a:chOff x="1689" y="1008"/>
            <a:chExt cx="864" cy="47"/>
          </a:xfrm>
        </p:grpSpPr>
        <p:sp>
          <p:nvSpPr>
            <p:cNvPr id="31999" name="Rectangle 29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32002" name="Line 3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3" name="Line 3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4" name="Line 3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5" name="Line 3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6" name="Line 3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7" name="Line 3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8" name="Line 3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09" name="Line 3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0" name="Line 3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1" name="Line 4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2" name="Line 4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3" name="Line 4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4" name="Line 4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5" name="Line 4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6" name="Line 4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7" name="Line 4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8" name="Line 4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19" name="Line 4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0" name="Line 4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1" name="Line 5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2" name="Line 5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3" name="Line 5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4" name="Line 5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5" name="Line 5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6" name="Line 5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7" name="Line 5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8" name="Line 5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29" name="Line 5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0" name="Line 5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1" name="Line 6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2" name="Line 6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3" name="Line 6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4" name="Line 6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5" name="Line 6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6" name="Line 6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7" name="Line 6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8" name="Line 6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39" name="Line 6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0" name="Line 6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1" name="Line 7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2" name="Line 7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3" name="Line 7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4" name="Line 7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5" name="Line 7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6" name="Line 7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7" name="Line 7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8" name="Line 7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49" name="Line 7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0" name="Line 7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1" name="Line 8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2" name="Line 8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3" name="Line 8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4" name="Line 8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5" name="Line 8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6" name="Line 8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7" name="Line 8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8" name="Line 8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59" name="Line 8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0" name="Line 8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1" name="Line 9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2" name="Line 9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3" name="Line 9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4" name="Line 9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5" name="Line 9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6" name="Line 9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7" name="Line 9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8" name="Line 9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69" name="Line 9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0" name="Line 9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1" name="Line 10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2" name="Line 10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3" name="Line 10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4" name="Line 10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5" name="Line 10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6" name="Line 10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7" name="Line 10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8" name="Line 10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79" name="Line 10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0" name="Line 10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1" name="Line 11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2" name="Line 11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3" name="Line 11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4" name="Line 11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5" name="Line 11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6" name="Line 11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7" name="Line 11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8" name="Line 11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89" name="Line 11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0" name="Line 11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1" name="Line 12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2" name="Line 12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3" name="Line 12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4" name="Line 12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5" name="Line 12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6" name="Line 12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7" name="Line 12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8" name="Line 12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099" name="Line 12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100" name="Line 12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101" name="Line 13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2001" name="Line 131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4" name="Group 132"/>
          <p:cNvGrpSpPr>
            <a:grpSpLocks/>
          </p:cNvGrpSpPr>
          <p:nvPr/>
        </p:nvGrpSpPr>
        <p:grpSpPr bwMode="auto">
          <a:xfrm>
            <a:off x="3349625" y="3716338"/>
            <a:ext cx="142875" cy="144462"/>
            <a:chOff x="567" y="2387"/>
            <a:chExt cx="90" cy="91"/>
          </a:xfrm>
        </p:grpSpPr>
        <p:sp>
          <p:nvSpPr>
            <p:cNvPr id="31996" name="Oval 133"/>
            <p:cNvSpPr>
              <a:spLocks noChangeArrowheads="1"/>
            </p:cNvSpPr>
            <p:nvPr/>
          </p:nvSpPr>
          <p:spPr bwMode="auto">
            <a:xfrm>
              <a:off x="567" y="2387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997" name="Line 134"/>
            <p:cNvSpPr>
              <a:spLocks noChangeShapeType="1"/>
            </p:cNvSpPr>
            <p:nvPr/>
          </p:nvSpPr>
          <p:spPr bwMode="auto">
            <a:xfrm>
              <a:off x="567" y="243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998" name="Line 135"/>
            <p:cNvSpPr>
              <a:spLocks noChangeShapeType="1"/>
            </p:cNvSpPr>
            <p:nvPr/>
          </p:nvSpPr>
          <p:spPr bwMode="auto">
            <a:xfrm flipV="1">
              <a:off x="612" y="238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136"/>
          <p:cNvGrpSpPr>
            <a:grpSpLocks/>
          </p:cNvGrpSpPr>
          <p:nvPr/>
        </p:nvGrpSpPr>
        <p:grpSpPr bwMode="auto">
          <a:xfrm>
            <a:off x="3348038" y="2781300"/>
            <a:ext cx="142875" cy="144463"/>
            <a:chOff x="567" y="1071"/>
            <a:chExt cx="90" cy="91"/>
          </a:xfrm>
        </p:grpSpPr>
        <p:sp>
          <p:nvSpPr>
            <p:cNvPr id="31994" name="Oval 137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995" name="Line 138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8443" name="Line 139"/>
          <p:cNvSpPr>
            <a:spLocks noChangeShapeType="1"/>
          </p:cNvSpPr>
          <p:nvPr/>
        </p:nvSpPr>
        <p:spPr bwMode="auto">
          <a:xfrm flipV="1">
            <a:off x="3419475" y="2924175"/>
            <a:ext cx="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765" name="Rectangle 3"/>
          <p:cNvSpPr>
            <a:spLocks/>
          </p:cNvSpPr>
          <p:nvPr/>
        </p:nvSpPr>
        <p:spPr bwMode="auto">
          <a:xfrm>
            <a:off x="468313" y="5740400"/>
            <a:ext cx="8424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>
                <a:latin typeface="Comic Sans MS" pitchFamily="66" charset="0"/>
              </a:rPr>
              <a:t>Electron-hole pairs created in the depletion region are separated.</a:t>
            </a:r>
            <a:br>
              <a:rPr lang="en-US" sz="2000" dirty="0">
                <a:latin typeface="Comic Sans MS" pitchFamily="66" charset="0"/>
              </a:rPr>
            </a:br>
            <a:r>
              <a:rPr lang="en-US" sz="2000" dirty="0">
                <a:latin typeface="Comic Sans MS" pitchFamily="66" charset="0"/>
              </a:rPr>
              <a:t>Elsewhere they can be lost through recombination.</a:t>
            </a:r>
          </a:p>
        </p:txBody>
      </p:sp>
      <p:grpSp>
        <p:nvGrpSpPr>
          <p:cNvPr id="6" name="Group 141"/>
          <p:cNvGrpSpPr>
            <a:grpSpLocks/>
          </p:cNvGrpSpPr>
          <p:nvPr/>
        </p:nvGrpSpPr>
        <p:grpSpPr bwMode="auto">
          <a:xfrm rot="2371318" flipH="1" flipV="1">
            <a:off x="5867400" y="5072063"/>
            <a:ext cx="1446213" cy="76200"/>
            <a:chOff x="1689" y="1008"/>
            <a:chExt cx="864" cy="47"/>
          </a:xfrm>
        </p:grpSpPr>
        <p:sp>
          <p:nvSpPr>
            <p:cNvPr id="31891" name="Rectangle 142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7" name="Group 143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31894" name="Line 144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95" name="Line 145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96" name="Line 146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97" name="Line 147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98" name="Line 148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99" name="Line 149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0" name="Line 150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1" name="Line 151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2" name="Line 152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3" name="Line 153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4" name="Line 154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5" name="Line 155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6" name="Line 156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7" name="Line 157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8" name="Line 158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09" name="Line 159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0" name="Line 160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1" name="Line 161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2" name="Line 162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3" name="Line 163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4" name="Line 164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5" name="Line 165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6" name="Line 166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7" name="Line 167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8" name="Line 168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19" name="Line 169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0" name="Line 170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1" name="Line 171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2" name="Line 172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3" name="Line 173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4" name="Line 174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5" name="Line 175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6" name="Line 176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7" name="Line 177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8" name="Line 178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29" name="Line 179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0" name="Line 180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1" name="Line 181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2" name="Line 182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3" name="Line 183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4" name="Line 184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5" name="Line 185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6" name="Line 186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7" name="Line 187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8" name="Line 188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39" name="Line 189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0" name="Line 190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1" name="Line 191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2" name="Line 192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3" name="Line 193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4" name="Line 194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5" name="Line 195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6" name="Line 196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7" name="Line 197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8" name="Line 198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49" name="Line 199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0" name="Line 200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1" name="Line 201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2" name="Line 202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3" name="Line 203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4" name="Line 204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5" name="Line 205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6" name="Line 206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7" name="Line 207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8" name="Line 208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59" name="Line 209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0" name="Line 210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1" name="Line 211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2" name="Line 212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3" name="Line 213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4" name="Line 214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5" name="Line 215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6" name="Line 216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7" name="Line 217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8" name="Line 218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69" name="Line 219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0" name="Line 220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1" name="Line 221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2" name="Line 222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3" name="Line 223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4" name="Line 224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5" name="Line 225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6" name="Line 226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7" name="Line 227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8" name="Line 228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79" name="Line 229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0" name="Line 230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1" name="Line 231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2" name="Line 232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3" name="Line 233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4" name="Line 234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5" name="Line 235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6" name="Line 236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7" name="Line 237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8" name="Line 238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89" name="Line 239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90" name="Line 240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91" name="Line 241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92" name="Line 242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993" name="Line 243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1893" name="Line 244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8" name="Group 245"/>
          <p:cNvGrpSpPr>
            <a:grpSpLocks/>
          </p:cNvGrpSpPr>
          <p:nvPr/>
        </p:nvGrpSpPr>
        <p:grpSpPr bwMode="auto">
          <a:xfrm>
            <a:off x="6032500" y="4638675"/>
            <a:ext cx="142875" cy="144463"/>
            <a:chOff x="567" y="2387"/>
            <a:chExt cx="90" cy="91"/>
          </a:xfrm>
        </p:grpSpPr>
        <p:sp>
          <p:nvSpPr>
            <p:cNvPr id="31888" name="Oval 246"/>
            <p:cNvSpPr>
              <a:spLocks noChangeArrowheads="1"/>
            </p:cNvSpPr>
            <p:nvPr/>
          </p:nvSpPr>
          <p:spPr bwMode="auto">
            <a:xfrm>
              <a:off x="567" y="2387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889" name="Line 247"/>
            <p:cNvSpPr>
              <a:spLocks noChangeShapeType="1"/>
            </p:cNvSpPr>
            <p:nvPr/>
          </p:nvSpPr>
          <p:spPr bwMode="auto">
            <a:xfrm>
              <a:off x="567" y="243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890" name="Line 248"/>
            <p:cNvSpPr>
              <a:spLocks noChangeShapeType="1"/>
            </p:cNvSpPr>
            <p:nvPr/>
          </p:nvSpPr>
          <p:spPr bwMode="auto">
            <a:xfrm flipV="1">
              <a:off x="612" y="238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9" name="Group 249"/>
          <p:cNvGrpSpPr>
            <a:grpSpLocks/>
          </p:cNvGrpSpPr>
          <p:nvPr/>
        </p:nvGrpSpPr>
        <p:grpSpPr bwMode="auto">
          <a:xfrm>
            <a:off x="6030913" y="3703638"/>
            <a:ext cx="142875" cy="144462"/>
            <a:chOff x="567" y="1071"/>
            <a:chExt cx="90" cy="91"/>
          </a:xfrm>
        </p:grpSpPr>
        <p:sp>
          <p:nvSpPr>
            <p:cNvPr id="31886" name="Oval 25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887" name="Line 25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8556" name="Line 252"/>
          <p:cNvSpPr>
            <a:spLocks noChangeShapeType="1"/>
          </p:cNvSpPr>
          <p:nvPr/>
        </p:nvSpPr>
        <p:spPr bwMode="auto">
          <a:xfrm flipV="1">
            <a:off x="6102350" y="3846513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10" name="Group 253"/>
          <p:cNvGrpSpPr>
            <a:grpSpLocks/>
          </p:cNvGrpSpPr>
          <p:nvPr/>
        </p:nvGrpSpPr>
        <p:grpSpPr bwMode="auto">
          <a:xfrm rot="9685740" flipH="1" flipV="1">
            <a:off x="3773488" y="4792663"/>
            <a:ext cx="1446212" cy="76200"/>
            <a:chOff x="1689" y="1008"/>
            <a:chExt cx="864" cy="47"/>
          </a:xfrm>
        </p:grpSpPr>
        <p:sp>
          <p:nvSpPr>
            <p:cNvPr id="31783" name="Rectangle 254"/>
            <p:cNvSpPr>
              <a:spLocks noChangeArrowheads="1"/>
            </p:cNvSpPr>
            <p:nvPr/>
          </p:nvSpPr>
          <p:spPr bwMode="auto">
            <a:xfrm>
              <a:off x="1689" y="1009"/>
              <a:ext cx="864" cy="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1" name="Group 255"/>
            <p:cNvGrpSpPr>
              <a:grpSpLocks/>
            </p:cNvGrpSpPr>
            <p:nvPr/>
          </p:nvGrpSpPr>
          <p:grpSpPr bwMode="auto">
            <a:xfrm>
              <a:off x="1689" y="1008"/>
              <a:ext cx="685" cy="29"/>
              <a:chOff x="1712" y="1018"/>
              <a:chExt cx="685" cy="29"/>
            </a:xfrm>
          </p:grpSpPr>
          <p:sp>
            <p:nvSpPr>
              <p:cNvPr id="31786" name="Line 256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87" name="Line 257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88" name="Line 258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89" name="Line 259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0" name="Line 260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1" name="Line 261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2" name="Line 262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3" name="Line 263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4" name="Line 264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5" name="Line 265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6" name="Line 266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7" name="Line 267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8" name="Line 268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799" name="Line 269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0" name="Line 270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1" name="Line 271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2" name="Line 272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3" name="Line 273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4" name="Line 274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5" name="Line 275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6" name="Line 276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7" name="Line 277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8" name="Line 278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09" name="Line 279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0" name="Line 280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1" name="Line 281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2" name="Line 282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3" name="Line 283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4" name="Line 284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5" name="Line 285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6" name="Line 286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7" name="Line 287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8" name="Line 288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19" name="Line 289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0" name="Line 290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1" name="Line 291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2" name="Line 292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3" name="Line 293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4" name="Line 294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5" name="Line 295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6" name="Line 296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7" name="Line 297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8" name="Line 298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29" name="Line 299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0" name="Line 300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1" name="Line 301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2" name="Line 302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3" name="Line 303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4" name="Line 304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5" name="Line 305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6" name="Line 306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7" name="Line 307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8" name="Line 308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39" name="Line 309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0" name="Line 310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1" name="Line 311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2" name="Line 312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3" name="Line 313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4" name="Line 314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5" name="Line 315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6" name="Line 316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7" name="Line 317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8" name="Line 318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49" name="Line 319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0" name="Line 320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1" name="Line 321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2" name="Line 322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3" name="Line 323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4" name="Line 324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5" name="Line 325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6" name="Line 326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7" name="Line 327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8" name="Line 328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59" name="Line 329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0" name="Line 330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1" name="Line 331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2" name="Line 332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3" name="Line 333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4" name="Line 334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5" name="Line 335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6" name="Line 336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7" name="Line 337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8" name="Line 338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69" name="Line 339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0" name="Line 340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1" name="Line 341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2" name="Line 342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3" name="Line 343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4" name="Line 344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5" name="Line 345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6" name="Line 346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7" name="Line 347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8" name="Line 348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79" name="Line 349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0" name="Line 350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1" name="Line 351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2" name="Line 352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3" name="Line 353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4" name="Line 354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885" name="Line 355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31785" name="Line 356"/>
            <p:cNvSpPr>
              <a:spLocks noChangeShapeType="1"/>
            </p:cNvSpPr>
            <p:nvPr/>
          </p:nvSpPr>
          <p:spPr bwMode="auto">
            <a:xfrm>
              <a:off x="2368" y="1022"/>
              <a:ext cx="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2" name="Group 357"/>
          <p:cNvGrpSpPr>
            <a:grpSpLocks/>
          </p:cNvGrpSpPr>
          <p:nvPr/>
        </p:nvGrpSpPr>
        <p:grpSpPr bwMode="auto">
          <a:xfrm>
            <a:off x="4997450" y="4508500"/>
            <a:ext cx="142875" cy="144463"/>
            <a:chOff x="567" y="2387"/>
            <a:chExt cx="90" cy="91"/>
          </a:xfrm>
        </p:grpSpPr>
        <p:sp>
          <p:nvSpPr>
            <p:cNvPr id="31780" name="Oval 358"/>
            <p:cNvSpPr>
              <a:spLocks noChangeArrowheads="1"/>
            </p:cNvSpPr>
            <p:nvPr/>
          </p:nvSpPr>
          <p:spPr bwMode="auto">
            <a:xfrm>
              <a:off x="567" y="2387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781" name="Line 359"/>
            <p:cNvSpPr>
              <a:spLocks noChangeShapeType="1"/>
            </p:cNvSpPr>
            <p:nvPr/>
          </p:nvSpPr>
          <p:spPr bwMode="auto">
            <a:xfrm>
              <a:off x="567" y="2432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782" name="Line 360"/>
            <p:cNvSpPr>
              <a:spLocks noChangeShapeType="1"/>
            </p:cNvSpPr>
            <p:nvPr/>
          </p:nvSpPr>
          <p:spPr bwMode="auto">
            <a:xfrm flipV="1">
              <a:off x="612" y="2387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3" name="Group 361"/>
          <p:cNvGrpSpPr>
            <a:grpSpLocks/>
          </p:cNvGrpSpPr>
          <p:nvPr/>
        </p:nvGrpSpPr>
        <p:grpSpPr bwMode="auto">
          <a:xfrm>
            <a:off x="4997450" y="3213100"/>
            <a:ext cx="142875" cy="144463"/>
            <a:chOff x="567" y="1071"/>
            <a:chExt cx="90" cy="91"/>
          </a:xfrm>
        </p:grpSpPr>
        <p:sp>
          <p:nvSpPr>
            <p:cNvPr id="31778" name="Oval 362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1779" name="Line 363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8668" name="Line 364"/>
          <p:cNvSpPr>
            <a:spLocks noChangeShapeType="1"/>
          </p:cNvSpPr>
          <p:nvPr/>
        </p:nvSpPr>
        <p:spPr bwMode="auto">
          <a:xfrm flipV="1">
            <a:off x="5070475" y="335597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1774" name="Rectangle 365"/>
          <p:cNvSpPr>
            <a:spLocks noChangeArrowheads="1"/>
          </p:cNvSpPr>
          <p:nvPr/>
        </p:nvSpPr>
        <p:spPr bwMode="auto">
          <a:xfrm>
            <a:off x="2903538" y="1341438"/>
            <a:ext cx="1077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E-field low</a:t>
            </a:r>
          </a:p>
        </p:txBody>
      </p:sp>
      <p:sp>
        <p:nvSpPr>
          <p:cNvPr id="31775" name="Rectangle 366"/>
          <p:cNvSpPr>
            <a:spLocks noChangeArrowheads="1"/>
          </p:cNvSpPr>
          <p:nvPr/>
        </p:nvSpPr>
        <p:spPr bwMode="auto">
          <a:xfrm>
            <a:off x="5651500" y="1341438"/>
            <a:ext cx="1077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E-field low</a:t>
            </a:r>
          </a:p>
        </p:txBody>
      </p:sp>
      <p:sp>
        <p:nvSpPr>
          <p:cNvPr id="31776" name="Rectangle 367"/>
          <p:cNvSpPr>
            <a:spLocks noChangeArrowheads="1"/>
          </p:cNvSpPr>
          <p:nvPr/>
        </p:nvSpPr>
        <p:spPr bwMode="auto">
          <a:xfrm>
            <a:off x="4471988" y="1341438"/>
            <a:ext cx="1162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E-field high</a:t>
            </a:r>
          </a:p>
        </p:txBody>
      </p:sp>
      <p:sp>
        <p:nvSpPr>
          <p:cNvPr id="358" name="Rectangle 3"/>
          <p:cNvSpPr>
            <a:spLocks/>
          </p:cNvSpPr>
          <p:nvPr/>
        </p:nvSpPr>
        <p:spPr bwMode="auto">
          <a:xfrm>
            <a:off x="1500166" y="142852"/>
            <a:ext cx="64087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 eaLnBrk="0" hangingPunct="0"/>
            <a:r>
              <a:rPr lang="en-US" sz="2000" dirty="0" smtClean="0">
                <a:latin typeface="Comic Sans MS" pitchFamily="66" charset="0"/>
              </a:rPr>
              <a:t>The key to using Silicon as an optical detector is to separate the hole and  photo-electron before they can re-combine.</a:t>
            </a:r>
            <a:endParaRPr lang="en-US" sz="2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66667E-6 0.11551 " pathEditMode="relative" ptsTypes="AA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9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66667E-6 0.11551 " pathEditMode="relative" ptsTypes="AA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98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1042 L 0.04167 0.05671 L 0.08542 0.07708 L 0.12396 0.0787 L 0.15 0.08194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4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-0.0375 -0.04097 L -0.06701 -0.08171 L -0.09965 -0.10486 L -0.13698 -0.1118 L -0.17899 -0.11527 " pathEditMode="relative" rAng="0" ptsTypes="AAAA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443" grpId="0" animBg="1"/>
      <p:bldP spid="98443" grpId="1" animBg="1"/>
      <p:bldP spid="98443" grpId="2" animBg="1"/>
      <p:bldP spid="98556" grpId="0" animBg="1"/>
      <p:bldP spid="98556" grpId="1" animBg="1"/>
      <p:bldP spid="98556" grpId="2" animBg="1"/>
      <p:bldP spid="98668" grpId="0" animBg="1"/>
      <p:bldP spid="9866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643042" y="2071678"/>
            <a:ext cx="5857916" cy="34559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62247" y="4008428"/>
            <a:ext cx="1871663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 rot="16200000">
            <a:off x="2734472" y="5655484"/>
            <a:ext cx="217488" cy="2889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16200000">
            <a:off x="3526634" y="5655484"/>
            <a:ext cx="217488" cy="2889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 rot="16200000">
            <a:off x="1939134" y="5655484"/>
            <a:ext cx="217488" cy="288925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29190" y="5643578"/>
            <a:ext cx="2070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Comic Sans MS" pitchFamily="66" charset="0"/>
              </a:rPr>
              <a:t>metal or polysilicon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641853" y="5835666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149585" y="2587616"/>
            <a:ext cx="1381125" cy="3365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>
                <a:latin typeface="Comic Sans MS" pitchFamily="66" charset="0"/>
              </a:rPr>
              <a:t>Clock phases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 rot="16200000">
            <a:off x="3676635" y="3055928"/>
            <a:ext cx="349250" cy="2266950"/>
          </a:xfrm>
          <a:prstGeom prst="rect">
            <a:avLst/>
          </a:prstGeom>
          <a:gradFill rotWithShape="1">
            <a:gsLst>
              <a:gs pos="0">
                <a:srgbClr val="253C57">
                  <a:alpha val="12999"/>
                </a:srgb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 rot="16200000">
            <a:off x="3680603" y="3383747"/>
            <a:ext cx="373063" cy="230822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760000">
                  <a:alpha val="14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rot="16200000">
            <a:off x="3793316" y="3642510"/>
            <a:ext cx="79375" cy="2230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4146535" y="3984616"/>
            <a:ext cx="433387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2717785" y="3979853"/>
            <a:ext cx="2170112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3076560" y="3135303"/>
            <a:ext cx="168275" cy="1517650"/>
            <a:chOff x="1560" y="1612"/>
            <a:chExt cx="106" cy="956"/>
          </a:xfrm>
        </p:grpSpPr>
        <p:sp>
          <p:nvSpPr>
            <p:cNvPr id="18" name="Rectangle 19"/>
            <p:cNvSpPr>
              <a:spLocks noChangeArrowheads="1"/>
            </p:cNvSpPr>
            <p:nvPr/>
          </p:nvSpPr>
          <p:spPr bwMode="auto">
            <a:xfrm rot="-6160155" flipH="1" flipV="1">
              <a:off x="1109" y="2068"/>
              <a:ext cx="956" cy="4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 rot="-6160155" flipH="1" flipV="1">
              <a:off x="1195" y="1977"/>
              <a:ext cx="758" cy="28"/>
              <a:chOff x="1712" y="1018"/>
              <a:chExt cx="685" cy="29"/>
            </a:xfrm>
          </p:grpSpPr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V="1">
                <a:off x="171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 flipV="1">
                <a:off x="171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Line 23"/>
              <p:cNvSpPr>
                <a:spLocks noChangeShapeType="1"/>
              </p:cNvSpPr>
              <p:nvPr/>
            </p:nvSpPr>
            <p:spPr bwMode="auto">
              <a:xfrm>
                <a:off x="1725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73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5" name="Line 25"/>
              <p:cNvSpPr>
                <a:spLocks noChangeShapeType="1"/>
              </p:cNvSpPr>
              <p:nvPr/>
            </p:nvSpPr>
            <p:spPr bwMode="auto">
              <a:xfrm>
                <a:off x="174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Line 26"/>
              <p:cNvSpPr>
                <a:spLocks noChangeShapeType="1"/>
              </p:cNvSpPr>
              <p:nvPr/>
            </p:nvSpPr>
            <p:spPr bwMode="auto">
              <a:xfrm>
                <a:off x="1746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>
                <a:off x="1753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1759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 flipV="1">
                <a:off x="1768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V="1">
                <a:off x="177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1" name="Line 31"/>
              <p:cNvSpPr>
                <a:spLocks noChangeShapeType="1"/>
              </p:cNvSpPr>
              <p:nvPr/>
            </p:nvSpPr>
            <p:spPr bwMode="auto">
              <a:xfrm flipV="1">
                <a:off x="178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2" name="Line 32"/>
              <p:cNvSpPr>
                <a:spLocks noChangeShapeType="1"/>
              </p:cNvSpPr>
              <p:nvPr/>
            </p:nvSpPr>
            <p:spPr bwMode="auto">
              <a:xfrm flipV="1">
                <a:off x="1787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3" name="Line 33"/>
              <p:cNvSpPr>
                <a:spLocks noChangeShapeType="1"/>
              </p:cNvSpPr>
              <p:nvPr/>
            </p:nvSpPr>
            <p:spPr bwMode="auto">
              <a:xfrm>
                <a:off x="1793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4" name="Line 34"/>
              <p:cNvSpPr>
                <a:spLocks noChangeShapeType="1"/>
              </p:cNvSpPr>
              <p:nvPr/>
            </p:nvSpPr>
            <p:spPr bwMode="auto">
              <a:xfrm>
                <a:off x="1802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5" name="Line 35"/>
              <p:cNvSpPr>
                <a:spLocks noChangeShapeType="1"/>
              </p:cNvSpPr>
              <p:nvPr/>
            </p:nvSpPr>
            <p:spPr bwMode="auto">
              <a:xfrm>
                <a:off x="180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6" name="Line 36"/>
              <p:cNvSpPr>
                <a:spLocks noChangeShapeType="1"/>
              </p:cNvSpPr>
              <p:nvPr/>
            </p:nvSpPr>
            <p:spPr bwMode="auto">
              <a:xfrm>
                <a:off x="181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7" name="Line 37"/>
              <p:cNvSpPr>
                <a:spLocks noChangeShapeType="1"/>
              </p:cNvSpPr>
              <p:nvPr/>
            </p:nvSpPr>
            <p:spPr bwMode="auto">
              <a:xfrm>
                <a:off x="1821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>
                <a:off x="1828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1836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0" name="Line 40"/>
              <p:cNvSpPr>
                <a:spLocks noChangeShapeType="1"/>
              </p:cNvSpPr>
              <p:nvPr/>
            </p:nvSpPr>
            <p:spPr bwMode="auto">
              <a:xfrm flipV="1">
                <a:off x="184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" name="Line 41"/>
              <p:cNvSpPr>
                <a:spLocks noChangeShapeType="1"/>
              </p:cNvSpPr>
              <p:nvPr/>
            </p:nvSpPr>
            <p:spPr bwMode="auto">
              <a:xfrm flipV="1">
                <a:off x="184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2" name="Line 42"/>
              <p:cNvSpPr>
                <a:spLocks noChangeShapeType="1"/>
              </p:cNvSpPr>
              <p:nvPr/>
            </p:nvSpPr>
            <p:spPr bwMode="auto">
              <a:xfrm flipV="1">
                <a:off x="185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>
                <a:off x="1862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>
                <a:off x="1870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>
                <a:off x="1877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6" name="Line 46"/>
              <p:cNvSpPr>
                <a:spLocks noChangeShapeType="1"/>
              </p:cNvSpPr>
              <p:nvPr/>
            </p:nvSpPr>
            <p:spPr bwMode="auto">
              <a:xfrm>
                <a:off x="1883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" name="Line 47"/>
              <p:cNvSpPr>
                <a:spLocks noChangeShapeType="1"/>
              </p:cNvSpPr>
              <p:nvPr/>
            </p:nvSpPr>
            <p:spPr bwMode="auto">
              <a:xfrm>
                <a:off x="1890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8" name="Line 48"/>
              <p:cNvSpPr>
                <a:spLocks noChangeShapeType="1"/>
              </p:cNvSpPr>
              <p:nvPr/>
            </p:nvSpPr>
            <p:spPr bwMode="auto">
              <a:xfrm>
                <a:off x="1896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9" name="Line 49"/>
              <p:cNvSpPr>
                <a:spLocks noChangeShapeType="1"/>
              </p:cNvSpPr>
              <p:nvPr/>
            </p:nvSpPr>
            <p:spPr bwMode="auto">
              <a:xfrm flipV="1">
                <a:off x="1905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0" name="Line 50"/>
              <p:cNvSpPr>
                <a:spLocks noChangeShapeType="1"/>
              </p:cNvSpPr>
              <p:nvPr/>
            </p:nvSpPr>
            <p:spPr bwMode="auto">
              <a:xfrm flipV="1">
                <a:off x="1911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1" name="Line 51"/>
              <p:cNvSpPr>
                <a:spLocks noChangeShapeType="1"/>
              </p:cNvSpPr>
              <p:nvPr/>
            </p:nvSpPr>
            <p:spPr bwMode="auto">
              <a:xfrm flipV="1">
                <a:off x="191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2" name="Line 52"/>
              <p:cNvSpPr>
                <a:spLocks noChangeShapeType="1"/>
              </p:cNvSpPr>
              <p:nvPr/>
            </p:nvSpPr>
            <p:spPr bwMode="auto">
              <a:xfrm flipV="1">
                <a:off x="1924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3" name="Line 53"/>
              <p:cNvSpPr>
                <a:spLocks noChangeShapeType="1"/>
              </p:cNvSpPr>
              <p:nvPr/>
            </p:nvSpPr>
            <p:spPr bwMode="auto">
              <a:xfrm>
                <a:off x="1930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4" name="Line 54"/>
              <p:cNvSpPr>
                <a:spLocks noChangeShapeType="1"/>
              </p:cNvSpPr>
              <p:nvPr/>
            </p:nvSpPr>
            <p:spPr bwMode="auto">
              <a:xfrm>
                <a:off x="1939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5" name="Line 55"/>
              <p:cNvSpPr>
                <a:spLocks noChangeShapeType="1"/>
              </p:cNvSpPr>
              <p:nvPr/>
            </p:nvSpPr>
            <p:spPr bwMode="auto">
              <a:xfrm>
                <a:off x="1945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6" name="Line 56"/>
              <p:cNvSpPr>
                <a:spLocks noChangeShapeType="1"/>
              </p:cNvSpPr>
              <p:nvPr/>
            </p:nvSpPr>
            <p:spPr bwMode="auto">
              <a:xfrm>
                <a:off x="195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7" name="Line 57"/>
              <p:cNvSpPr>
                <a:spLocks noChangeShapeType="1"/>
              </p:cNvSpPr>
              <p:nvPr/>
            </p:nvSpPr>
            <p:spPr bwMode="auto">
              <a:xfrm>
                <a:off x="1958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8" name="Line 58"/>
              <p:cNvSpPr>
                <a:spLocks noChangeShapeType="1"/>
              </p:cNvSpPr>
              <p:nvPr/>
            </p:nvSpPr>
            <p:spPr bwMode="auto">
              <a:xfrm>
                <a:off x="1965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59" name="Line 59"/>
              <p:cNvSpPr>
                <a:spLocks noChangeShapeType="1"/>
              </p:cNvSpPr>
              <p:nvPr/>
            </p:nvSpPr>
            <p:spPr bwMode="auto">
              <a:xfrm flipV="1">
                <a:off x="1973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 flipV="1">
                <a:off x="1980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1" name="Line 61"/>
              <p:cNvSpPr>
                <a:spLocks noChangeShapeType="1"/>
              </p:cNvSpPr>
              <p:nvPr/>
            </p:nvSpPr>
            <p:spPr bwMode="auto">
              <a:xfrm flipV="1">
                <a:off x="1986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2" name="Line 62"/>
              <p:cNvSpPr>
                <a:spLocks noChangeShapeType="1"/>
              </p:cNvSpPr>
              <p:nvPr/>
            </p:nvSpPr>
            <p:spPr bwMode="auto">
              <a:xfrm flipV="1">
                <a:off x="1992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3" name="Line 63"/>
              <p:cNvSpPr>
                <a:spLocks noChangeShapeType="1"/>
              </p:cNvSpPr>
              <p:nvPr/>
            </p:nvSpPr>
            <p:spPr bwMode="auto">
              <a:xfrm>
                <a:off x="1999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" name="Line 64"/>
              <p:cNvSpPr>
                <a:spLocks noChangeShapeType="1"/>
              </p:cNvSpPr>
              <p:nvPr/>
            </p:nvSpPr>
            <p:spPr bwMode="auto">
              <a:xfrm>
                <a:off x="2007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5" name="Line 65"/>
              <p:cNvSpPr>
                <a:spLocks noChangeShapeType="1"/>
              </p:cNvSpPr>
              <p:nvPr/>
            </p:nvSpPr>
            <p:spPr bwMode="auto">
              <a:xfrm>
                <a:off x="2014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6" name="Line 66"/>
              <p:cNvSpPr>
                <a:spLocks noChangeShapeType="1"/>
              </p:cNvSpPr>
              <p:nvPr/>
            </p:nvSpPr>
            <p:spPr bwMode="auto">
              <a:xfrm>
                <a:off x="2020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7" name="Line 67"/>
              <p:cNvSpPr>
                <a:spLocks noChangeShapeType="1"/>
              </p:cNvSpPr>
              <p:nvPr/>
            </p:nvSpPr>
            <p:spPr bwMode="auto">
              <a:xfrm>
                <a:off x="2027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8" name="Line 68"/>
              <p:cNvSpPr>
                <a:spLocks noChangeShapeType="1"/>
              </p:cNvSpPr>
              <p:nvPr/>
            </p:nvSpPr>
            <p:spPr bwMode="auto">
              <a:xfrm>
                <a:off x="2033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9" name="Line 69"/>
              <p:cNvSpPr>
                <a:spLocks noChangeShapeType="1"/>
              </p:cNvSpPr>
              <p:nvPr/>
            </p:nvSpPr>
            <p:spPr bwMode="auto">
              <a:xfrm flipV="1">
                <a:off x="2042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0" name="Line 70"/>
              <p:cNvSpPr>
                <a:spLocks noChangeShapeType="1"/>
              </p:cNvSpPr>
              <p:nvPr/>
            </p:nvSpPr>
            <p:spPr bwMode="auto">
              <a:xfrm flipV="1">
                <a:off x="2048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1" name="Line 71"/>
              <p:cNvSpPr>
                <a:spLocks noChangeShapeType="1"/>
              </p:cNvSpPr>
              <p:nvPr/>
            </p:nvSpPr>
            <p:spPr bwMode="auto">
              <a:xfrm flipV="1">
                <a:off x="2055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2" name="Line 72"/>
              <p:cNvSpPr>
                <a:spLocks noChangeShapeType="1"/>
              </p:cNvSpPr>
              <p:nvPr/>
            </p:nvSpPr>
            <p:spPr bwMode="auto">
              <a:xfrm flipV="1">
                <a:off x="2061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3" name="Line 73"/>
              <p:cNvSpPr>
                <a:spLocks noChangeShapeType="1"/>
              </p:cNvSpPr>
              <p:nvPr/>
            </p:nvSpPr>
            <p:spPr bwMode="auto">
              <a:xfrm>
                <a:off x="2067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4" name="Line 74"/>
              <p:cNvSpPr>
                <a:spLocks noChangeShapeType="1"/>
              </p:cNvSpPr>
              <p:nvPr/>
            </p:nvSpPr>
            <p:spPr bwMode="auto">
              <a:xfrm>
                <a:off x="2076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5" name="Line 75"/>
              <p:cNvSpPr>
                <a:spLocks noChangeShapeType="1"/>
              </p:cNvSpPr>
              <p:nvPr/>
            </p:nvSpPr>
            <p:spPr bwMode="auto">
              <a:xfrm>
                <a:off x="2082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6" name="Line 76"/>
              <p:cNvSpPr>
                <a:spLocks noChangeShapeType="1"/>
              </p:cNvSpPr>
              <p:nvPr/>
            </p:nvSpPr>
            <p:spPr bwMode="auto">
              <a:xfrm>
                <a:off x="2089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7" name="Line 77"/>
              <p:cNvSpPr>
                <a:spLocks noChangeShapeType="1"/>
              </p:cNvSpPr>
              <p:nvPr/>
            </p:nvSpPr>
            <p:spPr bwMode="auto">
              <a:xfrm>
                <a:off x="2095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8" name="Line 78"/>
              <p:cNvSpPr>
                <a:spLocks noChangeShapeType="1"/>
              </p:cNvSpPr>
              <p:nvPr/>
            </p:nvSpPr>
            <p:spPr bwMode="auto">
              <a:xfrm>
                <a:off x="2102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79" name="Line 79"/>
              <p:cNvSpPr>
                <a:spLocks noChangeShapeType="1"/>
              </p:cNvSpPr>
              <p:nvPr/>
            </p:nvSpPr>
            <p:spPr bwMode="auto">
              <a:xfrm flipV="1">
                <a:off x="2110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0" name="Line 80"/>
              <p:cNvSpPr>
                <a:spLocks noChangeShapeType="1"/>
              </p:cNvSpPr>
              <p:nvPr/>
            </p:nvSpPr>
            <p:spPr bwMode="auto">
              <a:xfrm flipV="1">
                <a:off x="2117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1" name="Line 81"/>
              <p:cNvSpPr>
                <a:spLocks noChangeShapeType="1"/>
              </p:cNvSpPr>
              <p:nvPr/>
            </p:nvSpPr>
            <p:spPr bwMode="auto">
              <a:xfrm flipV="1">
                <a:off x="2123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2" name="Line 82"/>
              <p:cNvSpPr>
                <a:spLocks noChangeShapeType="1"/>
              </p:cNvSpPr>
              <p:nvPr/>
            </p:nvSpPr>
            <p:spPr bwMode="auto">
              <a:xfrm flipV="1">
                <a:off x="2129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3" name="Line 83"/>
              <p:cNvSpPr>
                <a:spLocks noChangeShapeType="1"/>
              </p:cNvSpPr>
              <p:nvPr/>
            </p:nvSpPr>
            <p:spPr bwMode="auto">
              <a:xfrm>
                <a:off x="2136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4" name="Line 84"/>
              <p:cNvSpPr>
                <a:spLocks noChangeShapeType="1"/>
              </p:cNvSpPr>
              <p:nvPr/>
            </p:nvSpPr>
            <p:spPr bwMode="auto">
              <a:xfrm>
                <a:off x="2144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5" name="Line 85"/>
              <p:cNvSpPr>
                <a:spLocks noChangeShapeType="1"/>
              </p:cNvSpPr>
              <p:nvPr/>
            </p:nvSpPr>
            <p:spPr bwMode="auto">
              <a:xfrm>
                <a:off x="2151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6" name="Line 86"/>
              <p:cNvSpPr>
                <a:spLocks noChangeShapeType="1"/>
              </p:cNvSpPr>
              <p:nvPr/>
            </p:nvSpPr>
            <p:spPr bwMode="auto">
              <a:xfrm>
                <a:off x="2157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" name="Line 87"/>
              <p:cNvSpPr>
                <a:spLocks noChangeShapeType="1"/>
              </p:cNvSpPr>
              <p:nvPr/>
            </p:nvSpPr>
            <p:spPr bwMode="auto">
              <a:xfrm>
                <a:off x="2164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" name="Line 88"/>
              <p:cNvSpPr>
                <a:spLocks noChangeShapeType="1"/>
              </p:cNvSpPr>
              <p:nvPr/>
            </p:nvSpPr>
            <p:spPr bwMode="auto">
              <a:xfrm>
                <a:off x="2170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9" name="Line 89"/>
              <p:cNvSpPr>
                <a:spLocks noChangeShapeType="1"/>
              </p:cNvSpPr>
              <p:nvPr/>
            </p:nvSpPr>
            <p:spPr bwMode="auto">
              <a:xfrm flipV="1">
                <a:off x="2179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0" name="Line 90"/>
              <p:cNvSpPr>
                <a:spLocks noChangeShapeType="1"/>
              </p:cNvSpPr>
              <p:nvPr/>
            </p:nvSpPr>
            <p:spPr bwMode="auto">
              <a:xfrm flipV="1">
                <a:off x="2185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1" name="Line 91"/>
              <p:cNvSpPr>
                <a:spLocks noChangeShapeType="1"/>
              </p:cNvSpPr>
              <p:nvPr/>
            </p:nvSpPr>
            <p:spPr bwMode="auto">
              <a:xfrm flipV="1">
                <a:off x="2191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2" name="Line 92"/>
              <p:cNvSpPr>
                <a:spLocks noChangeShapeType="1"/>
              </p:cNvSpPr>
              <p:nvPr/>
            </p:nvSpPr>
            <p:spPr bwMode="auto">
              <a:xfrm flipV="1">
                <a:off x="2198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3" name="Line 93"/>
              <p:cNvSpPr>
                <a:spLocks noChangeShapeType="1"/>
              </p:cNvSpPr>
              <p:nvPr/>
            </p:nvSpPr>
            <p:spPr bwMode="auto">
              <a:xfrm>
                <a:off x="2204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4" name="Line 94"/>
              <p:cNvSpPr>
                <a:spLocks noChangeShapeType="1"/>
              </p:cNvSpPr>
              <p:nvPr/>
            </p:nvSpPr>
            <p:spPr bwMode="auto">
              <a:xfrm>
                <a:off x="2213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5" name="Line 95"/>
              <p:cNvSpPr>
                <a:spLocks noChangeShapeType="1"/>
              </p:cNvSpPr>
              <p:nvPr/>
            </p:nvSpPr>
            <p:spPr bwMode="auto">
              <a:xfrm>
                <a:off x="2219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6" name="Line 96"/>
              <p:cNvSpPr>
                <a:spLocks noChangeShapeType="1"/>
              </p:cNvSpPr>
              <p:nvPr/>
            </p:nvSpPr>
            <p:spPr bwMode="auto">
              <a:xfrm>
                <a:off x="2226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7" name="Line 97"/>
              <p:cNvSpPr>
                <a:spLocks noChangeShapeType="1"/>
              </p:cNvSpPr>
              <p:nvPr/>
            </p:nvSpPr>
            <p:spPr bwMode="auto">
              <a:xfrm>
                <a:off x="2232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8" name="Line 98"/>
              <p:cNvSpPr>
                <a:spLocks noChangeShapeType="1"/>
              </p:cNvSpPr>
              <p:nvPr/>
            </p:nvSpPr>
            <p:spPr bwMode="auto">
              <a:xfrm>
                <a:off x="2239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9" name="Line 99"/>
              <p:cNvSpPr>
                <a:spLocks noChangeShapeType="1"/>
              </p:cNvSpPr>
              <p:nvPr/>
            </p:nvSpPr>
            <p:spPr bwMode="auto">
              <a:xfrm flipV="1">
                <a:off x="2247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0" name="Line 100"/>
              <p:cNvSpPr>
                <a:spLocks noChangeShapeType="1"/>
              </p:cNvSpPr>
              <p:nvPr/>
            </p:nvSpPr>
            <p:spPr bwMode="auto">
              <a:xfrm flipV="1">
                <a:off x="2254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1" name="Line 101"/>
              <p:cNvSpPr>
                <a:spLocks noChangeShapeType="1"/>
              </p:cNvSpPr>
              <p:nvPr/>
            </p:nvSpPr>
            <p:spPr bwMode="auto">
              <a:xfrm flipV="1">
                <a:off x="2260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2" name="Line 102"/>
              <p:cNvSpPr>
                <a:spLocks noChangeShapeType="1"/>
              </p:cNvSpPr>
              <p:nvPr/>
            </p:nvSpPr>
            <p:spPr bwMode="auto">
              <a:xfrm flipV="1">
                <a:off x="2266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" name="Line 103"/>
              <p:cNvSpPr>
                <a:spLocks noChangeShapeType="1"/>
              </p:cNvSpPr>
              <p:nvPr/>
            </p:nvSpPr>
            <p:spPr bwMode="auto">
              <a:xfrm>
                <a:off x="2273" y="1018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4" name="Line 104"/>
              <p:cNvSpPr>
                <a:spLocks noChangeShapeType="1"/>
              </p:cNvSpPr>
              <p:nvPr/>
            </p:nvSpPr>
            <p:spPr bwMode="auto">
              <a:xfrm>
                <a:off x="2281" y="1018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5" name="Line 105"/>
              <p:cNvSpPr>
                <a:spLocks noChangeShapeType="1"/>
              </p:cNvSpPr>
              <p:nvPr/>
            </p:nvSpPr>
            <p:spPr bwMode="auto">
              <a:xfrm>
                <a:off x="2288" y="1024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6" name="Line 106"/>
              <p:cNvSpPr>
                <a:spLocks noChangeShapeType="1"/>
              </p:cNvSpPr>
              <p:nvPr/>
            </p:nvSpPr>
            <p:spPr bwMode="auto">
              <a:xfrm>
                <a:off x="2294" y="1032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7" name="Line 107"/>
              <p:cNvSpPr>
                <a:spLocks noChangeShapeType="1"/>
              </p:cNvSpPr>
              <p:nvPr/>
            </p:nvSpPr>
            <p:spPr bwMode="auto">
              <a:xfrm>
                <a:off x="2301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8" name="Line 108"/>
              <p:cNvSpPr>
                <a:spLocks noChangeShapeType="1"/>
              </p:cNvSpPr>
              <p:nvPr/>
            </p:nvSpPr>
            <p:spPr bwMode="auto">
              <a:xfrm>
                <a:off x="2307" y="1046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9" name="Line 109"/>
              <p:cNvSpPr>
                <a:spLocks noChangeShapeType="1"/>
              </p:cNvSpPr>
              <p:nvPr/>
            </p:nvSpPr>
            <p:spPr bwMode="auto">
              <a:xfrm flipV="1">
                <a:off x="2316" y="1040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0" name="Line 110"/>
              <p:cNvSpPr>
                <a:spLocks noChangeShapeType="1"/>
              </p:cNvSpPr>
              <p:nvPr/>
            </p:nvSpPr>
            <p:spPr bwMode="auto">
              <a:xfrm flipV="1">
                <a:off x="2322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1" name="Line 111"/>
              <p:cNvSpPr>
                <a:spLocks noChangeShapeType="1"/>
              </p:cNvSpPr>
              <p:nvPr/>
            </p:nvSpPr>
            <p:spPr bwMode="auto">
              <a:xfrm flipV="1">
                <a:off x="2328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2" name="Line 112"/>
              <p:cNvSpPr>
                <a:spLocks noChangeShapeType="1"/>
              </p:cNvSpPr>
              <p:nvPr/>
            </p:nvSpPr>
            <p:spPr bwMode="auto">
              <a:xfrm flipV="1">
                <a:off x="2335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3" name="Line 113"/>
              <p:cNvSpPr>
                <a:spLocks noChangeShapeType="1"/>
              </p:cNvSpPr>
              <p:nvPr/>
            </p:nvSpPr>
            <p:spPr bwMode="auto">
              <a:xfrm>
                <a:off x="2341" y="1018"/>
                <a:ext cx="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4" name="Line 114"/>
              <p:cNvSpPr>
                <a:spLocks noChangeShapeType="1"/>
              </p:cNvSpPr>
              <p:nvPr/>
            </p:nvSpPr>
            <p:spPr bwMode="auto">
              <a:xfrm>
                <a:off x="2350" y="1018"/>
                <a:ext cx="6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5" name="Line 115"/>
              <p:cNvSpPr>
                <a:spLocks noChangeShapeType="1"/>
              </p:cNvSpPr>
              <p:nvPr/>
            </p:nvSpPr>
            <p:spPr bwMode="auto">
              <a:xfrm>
                <a:off x="2356" y="1024"/>
                <a:ext cx="7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6" name="Line 116"/>
              <p:cNvSpPr>
                <a:spLocks noChangeShapeType="1"/>
              </p:cNvSpPr>
              <p:nvPr/>
            </p:nvSpPr>
            <p:spPr bwMode="auto">
              <a:xfrm>
                <a:off x="2363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7" name="Line 117"/>
              <p:cNvSpPr>
                <a:spLocks noChangeShapeType="1"/>
              </p:cNvSpPr>
              <p:nvPr/>
            </p:nvSpPr>
            <p:spPr bwMode="auto">
              <a:xfrm>
                <a:off x="2369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8" name="Line 118"/>
              <p:cNvSpPr>
                <a:spLocks noChangeShapeType="1"/>
              </p:cNvSpPr>
              <p:nvPr/>
            </p:nvSpPr>
            <p:spPr bwMode="auto">
              <a:xfrm>
                <a:off x="2376" y="1046"/>
                <a:ext cx="8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9" name="Line 119"/>
              <p:cNvSpPr>
                <a:spLocks noChangeShapeType="1"/>
              </p:cNvSpPr>
              <p:nvPr/>
            </p:nvSpPr>
            <p:spPr bwMode="auto">
              <a:xfrm flipV="1">
                <a:off x="2384" y="1040"/>
                <a:ext cx="7" cy="6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0" name="Line 120"/>
              <p:cNvSpPr>
                <a:spLocks noChangeShapeType="1"/>
              </p:cNvSpPr>
              <p:nvPr/>
            </p:nvSpPr>
            <p:spPr bwMode="auto">
              <a:xfrm flipV="1">
                <a:off x="2391" y="1032"/>
                <a:ext cx="6" cy="8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20" name="Line 121"/>
            <p:cNvSpPr>
              <a:spLocks noChangeShapeType="1"/>
            </p:cNvSpPr>
            <p:nvPr/>
          </p:nvSpPr>
          <p:spPr bwMode="auto">
            <a:xfrm rot="-6160155" flipH="1" flipV="1">
              <a:off x="1621" y="2397"/>
              <a:ext cx="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74" name="Group 122"/>
          <p:cNvGrpSpPr>
            <a:grpSpLocks/>
          </p:cNvGrpSpPr>
          <p:nvPr/>
        </p:nvGrpSpPr>
        <p:grpSpPr bwMode="auto">
          <a:xfrm>
            <a:off x="4146535" y="3341678"/>
            <a:ext cx="433387" cy="601663"/>
            <a:chOff x="2329" y="1618"/>
            <a:chExt cx="273" cy="379"/>
          </a:xfrm>
        </p:grpSpPr>
        <p:sp>
          <p:nvSpPr>
            <p:cNvPr id="122" name="Line 123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3" name="Line 124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83" name="Group 125"/>
          <p:cNvGrpSpPr>
            <a:grpSpLocks/>
          </p:cNvGrpSpPr>
          <p:nvPr/>
        </p:nvGrpSpPr>
        <p:grpSpPr bwMode="auto">
          <a:xfrm>
            <a:off x="3667110" y="3341678"/>
            <a:ext cx="433387" cy="601663"/>
            <a:chOff x="2329" y="1618"/>
            <a:chExt cx="273" cy="379"/>
          </a:xfrm>
        </p:grpSpPr>
        <p:sp>
          <p:nvSpPr>
            <p:cNvPr id="125" name="Line 126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6" name="Line 127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86" name="Group 128"/>
          <p:cNvGrpSpPr>
            <a:grpSpLocks/>
          </p:cNvGrpSpPr>
          <p:nvPr/>
        </p:nvGrpSpPr>
        <p:grpSpPr bwMode="auto">
          <a:xfrm>
            <a:off x="3186097" y="3343266"/>
            <a:ext cx="433388" cy="601662"/>
            <a:chOff x="2329" y="1618"/>
            <a:chExt cx="273" cy="379"/>
          </a:xfrm>
        </p:grpSpPr>
        <p:sp>
          <p:nvSpPr>
            <p:cNvPr id="128" name="Line 129"/>
            <p:cNvSpPr>
              <a:spLocks noChangeShapeType="1"/>
            </p:cNvSpPr>
            <p:nvPr/>
          </p:nvSpPr>
          <p:spPr bwMode="auto">
            <a:xfrm>
              <a:off x="2465" y="1618"/>
              <a:ext cx="2" cy="37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29" name="Line 130"/>
            <p:cNvSpPr>
              <a:spLocks noChangeShapeType="1"/>
            </p:cNvSpPr>
            <p:nvPr/>
          </p:nvSpPr>
          <p:spPr bwMode="auto">
            <a:xfrm>
              <a:off x="2329" y="1996"/>
              <a:ext cx="2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2428860" y="3860791"/>
            <a:ext cx="431800" cy="13684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1" name="Oval 132"/>
          <p:cNvSpPr>
            <a:spLocks noChangeArrowheads="1"/>
          </p:cNvSpPr>
          <p:nvPr/>
        </p:nvSpPr>
        <p:spPr bwMode="auto">
          <a:xfrm>
            <a:off x="3725847" y="4149716"/>
            <a:ext cx="287338" cy="714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2" name="Rectangle 133"/>
          <p:cNvSpPr>
            <a:spLocks noChangeArrowheads="1"/>
          </p:cNvSpPr>
          <p:nvPr/>
        </p:nvSpPr>
        <p:spPr bwMode="auto">
          <a:xfrm>
            <a:off x="4733910" y="3367078"/>
            <a:ext cx="431800" cy="15128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" sz="1400">
                <a:latin typeface="Comic Sans MS" pitchFamily="66" charset="0"/>
              </a:rPr>
              <a:t>1</a:t>
            </a:r>
            <a:r>
              <a:rPr lang="es-ES" sz="1400">
                <a:latin typeface="Symbol" pitchFamily="18" charset="2"/>
              </a:rPr>
              <a:t>m</a:t>
            </a:r>
            <a:r>
              <a:rPr lang="es-ES" sz="1400">
                <a:latin typeface="Comic Sans MS" pitchFamily="66" charset="0"/>
              </a:rPr>
              <a:t>m</a:t>
            </a:r>
          </a:p>
        </p:txBody>
      </p:sp>
      <p:sp>
        <p:nvSpPr>
          <p:cNvPr id="133" name="Line 134"/>
          <p:cNvSpPr>
            <a:spLocks noChangeShapeType="1"/>
          </p:cNvSpPr>
          <p:nvPr/>
        </p:nvSpPr>
        <p:spPr bwMode="auto">
          <a:xfrm>
            <a:off x="5310172" y="3933816"/>
            <a:ext cx="0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34" name="Line 135"/>
          <p:cNvSpPr>
            <a:spLocks noChangeShapeType="1"/>
          </p:cNvSpPr>
          <p:nvPr/>
        </p:nvSpPr>
        <p:spPr bwMode="auto">
          <a:xfrm rot="16200000">
            <a:off x="5849922" y="3394066"/>
            <a:ext cx="0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35" name="Freeform 136"/>
          <p:cNvSpPr>
            <a:spLocks/>
          </p:cNvSpPr>
          <p:nvPr/>
        </p:nvSpPr>
        <p:spPr bwMode="auto">
          <a:xfrm>
            <a:off x="5310172" y="3933816"/>
            <a:ext cx="1031875" cy="792162"/>
          </a:xfrm>
          <a:custGeom>
            <a:avLst/>
            <a:gdLst>
              <a:gd name="T0" fmla="*/ 456147515 w 650"/>
              <a:gd name="T1" fmla="*/ 0 h 816"/>
              <a:gd name="T2" fmla="*/ 1028223761 w 650"/>
              <a:gd name="T3" fmla="*/ 42408822 h 816"/>
              <a:gd name="T4" fmla="*/ 1600299808 w 650"/>
              <a:gd name="T5" fmla="*/ 212988672 h 816"/>
              <a:gd name="T6" fmla="*/ 798890223 w 650"/>
              <a:gd name="T7" fmla="*/ 384510199 h 816"/>
              <a:gd name="T8" fmla="*/ 342741220 w 650"/>
              <a:gd name="T9" fmla="*/ 555089153 h 816"/>
              <a:gd name="T10" fmla="*/ 0 w 650"/>
              <a:gd name="T11" fmla="*/ 769020398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50"/>
              <a:gd name="T19" fmla="*/ 0 h 816"/>
              <a:gd name="T20" fmla="*/ 650 w 650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50" h="816">
                <a:moveTo>
                  <a:pt x="181" y="0"/>
                </a:moveTo>
                <a:cubicBezTo>
                  <a:pt x="256" y="3"/>
                  <a:pt x="332" y="7"/>
                  <a:pt x="408" y="45"/>
                </a:cubicBezTo>
                <a:cubicBezTo>
                  <a:pt x="484" y="83"/>
                  <a:pt x="650" y="166"/>
                  <a:pt x="635" y="226"/>
                </a:cubicBezTo>
                <a:cubicBezTo>
                  <a:pt x="620" y="286"/>
                  <a:pt x="400" y="348"/>
                  <a:pt x="317" y="408"/>
                </a:cubicBezTo>
                <a:cubicBezTo>
                  <a:pt x="234" y="468"/>
                  <a:pt x="189" y="521"/>
                  <a:pt x="136" y="589"/>
                </a:cubicBezTo>
                <a:cubicBezTo>
                  <a:pt x="83" y="657"/>
                  <a:pt x="41" y="736"/>
                  <a:pt x="0" y="816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36" name="Text Box 137"/>
          <p:cNvSpPr txBox="1">
            <a:spLocks noChangeArrowheads="1"/>
          </p:cNvSpPr>
          <p:nvPr/>
        </p:nvSpPr>
        <p:spPr bwMode="auto">
          <a:xfrm>
            <a:off x="3182922" y="2997191"/>
            <a:ext cx="1289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b="1">
                <a:latin typeface="Arial" charset="0"/>
              </a:rPr>
              <a:t>-V  +V  -V</a:t>
            </a:r>
          </a:p>
        </p:txBody>
      </p:sp>
      <p:sp>
        <p:nvSpPr>
          <p:cNvPr id="137" name="Text Box 138"/>
          <p:cNvSpPr txBox="1">
            <a:spLocks noChangeArrowheads="1"/>
          </p:cNvSpPr>
          <p:nvPr/>
        </p:nvSpPr>
        <p:spPr bwMode="auto">
          <a:xfrm>
            <a:off x="5094272" y="3508366"/>
            <a:ext cx="15001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400">
                <a:latin typeface="Comic Sans MS" pitchFamily="66" charset="0"/>
              </a:rPr>
              <a:t>Potential (volts)</a:t>
            </a:r>
          </a:p>
        </p:txBody>
      </p:sp>
      <p:grpSp>
        <p:nvGrpSpPr>
          <p:cNvPr id="290" name="Group 139"/>
          <p:cNvGrpSpPr>
            <a:grpSpLocks/>
          </p:cNvGrpSpPr>
          <p:nvPr/>
        </p:nvGrpSpPr>
        <p:grpSpPr bwMode="auto">
          <a:xfrm>
            <a:off x="3222610" y="4437053"/>
            <a:ext cx="142875" cy="144463"/>
            <a:chOff x="567" y="1071"/>
            <a:chExt cx="90" cy="91"/>
          </a:xfrm>
        </p:grpSpPr>
        <p:sp>
          <p:nvSpPr>
            <p:cNvPr id="139" name="Oval 140"/>
            <p:cNvSpPr>
              <a:spLocks noChangeArrowheads="1"/>
            </p:cNvSpPr>
            <p:nvPr/>
          </p:nvSpPr>
          <p:spPr bwMode="auto">
            <a:xfrm>
              <a:off x="567" y="1071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0" name="Line 141"/>
            <p:cNvSpPr>
              <a:spLocks noChangeShapeType="1"/>
            </p:cNvSpPr>
            <p:nvPr/>
          </p:nvSpPr>
          <p:spPr bwMode="auto">
            <a:xfrm>
              <a:off x="567" y="111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1" name="Line 142"/>
          <p:cNvSpPr>
            <a:spLocks noChangeShapeType="1"/>
          </p:cNvSpPr>
          <p:nvPr/>
        </p:nvSpPr>
        <p:spPr bwMode="auto">
          <a:xfrm flipV="1">
            <a:off x="3581385" y="4259253"/>
            <a:ext cx="277812" cy="763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2" name="Text Box 143"/>
          <p:cNvSpPr txBox="1">
            <a:spLocks noChangeArrowheads="1"/>
          </p:cNvSpPr>
          <p:nvPr/>
        </p:nvSpPr>
        <p:spPr bwMode="auto">
          <a:xfrm>
            <a:off x="2789222" y="4931628"/>
            <a:ext cx="3455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s-ES" sz="1600" dirty="0" err="1">
                <a:latin typeface="Comic Sans MS" pitchFamily="66" charset="0"/>
              </a:rPr>
              <a:t>Region</a:t>
            </a:r>
            <a:r>
              <a:rPr lang="es-ES" sz="1600" dirty="0">
                <a:latin typeface="Comic Sans MS" pitchFamily="66" charset="0"/>
              </a:rPr>
              <a:t> of </a:t>
            </a:r>
            <a:r>
              <a:rPr lang="es-ES" sz="1600" dirty="0" err="1">
                <a:latin typeface="Comic Sans MS" pitchFamily="66" charset="0"/>
              </a:rPr>
              <a:t>most</a:t>
            </a:r>
            <a:r>
              <a:rPr lang="es-ES" sz="1600" dirty="0">
                <a:latin typeface="Comic Sans MS" pitchFamily="66" charset="0"/>
              </a:rPr>
              <a:t> positive </a:t>
            </a:r>
            <a:r>
              <a:rPr lang="es-ES" sz="1600" dirty="0" err="1">
                <a:latin typeface="Comic Sans MS" pitchFamily="66" charset="0"/>
              </a:rPr>
              <a:t>potential</a:t>
            </a:r>
            <a:r>
              <a:rPr lang="es-ES" sz="1600" dirty="0">
                <a:latin typeface="Comic Sans MS" pitchFamily="66" charset="0"/>
              </a:rPr>
              <a:t> </a:t>
            </a:r>
            <a:r>
              <a:rPr lang="es-ES" sz="1600" dirty="0" err="1" smtClean="0">
                <a:latin typeface="Comic Sans MS" pitchFamily="66" charset="0"/>
              </a:rPr>
              <a:t>within</a:t>
            </a:r>
            <a:r>
              <a:rPr lang="es-ES" sz="1600" dirty="0" smtClean="0">
                <a:latin typeface="Comic Sans MS" pitchFamily="66" charset="0"/>
              </a:rPr>
              <a:t> </a:t>
            </a:r>
            <a:r>
              <a:rPr lang="es-ES" sz="1600" dirty="0" err="1">
                <a:latin typeface="Comic Sans MS" pitchFamily="66" charset="0"/>
              </a:rPr>
              <a:t>Silicon</a:t>
            </a:r>
            <a:r>
              <a:rPr lang="es-ES" sz="1600" dirty="0">
                <a:latin typeface="Comic Sans MS" pitchFamily="66" charset="0"/>
              </a:rPr>
              <a:t> </a:t>
            </a:r>
            <a:r>
              <a:rPr lang="es-ES" sz="1600" dirty="0" err="1">
                <a:latin typeface="Comic Sans MS" pitchFamily="66" charset="0"/>
              </a:rPr>
              <a:t>bulk</a:t>
            </a:r>
            <a:r>
              <a:rPr lang="es-ES" sz="1600" dirty="0">
                <a:latin typeface="Comic Sans MS" pitchFamily="66" charset="0"/>
              </a:rPr>
              <a:t>.</a:t>
            </a:r>
          </a:p>
        </p:txBody>
      </p:sp>
      <p:grpSp>
        <p:nvGrpSpPr>
          <p:cNvPr id="291" name="Group 144"/>
          <p:cNvGrpSpPr>
            <a:grpSpLocks/>
          </p:cNvGrpSpPr>
          <p:nvPr/>
        </p:nvGrpSpPr>
        <p:grpSpPr bwMode="auto">
          <a:xfrm>
            <a:off x="3346435" y="4437053"/>
            <a:ext cx="163512" cy="144463"/>
            <a:chOff x="1008" y="3203"/>
            <a:chExt cx="103" cy="91"/>
          </a:xfrm>
        </p:grpSpPr>
        <p:grpSp>
          <p:nvGrpSpPr>
            <p:cNvPr id="292" name="Group 145"/>
            <p:cNvGrpSpPr>
              <a:grpSpLocks/>
            </p:cNvGrpSpPr>
            <p:nvPr/>
          </p:nvGrpSpPr>
          <p:grpSpPr bwMode="auto">
            <a:xfrm>
              <a:off x="1008" y="3203"/>
              <a:ext cx="103" cy="91"/>
              <a:chOff x="2181" y="3918"/>
              <a:chExt cx="64" cy="64"/>
            </a:xfrm>
          </p:grpSpPr>
          <p:sp>
            <p:nvSpPr>
              <p:cNvPr id="146" name="Oval 146"/>
              <p:cNvSpPr>
                <a:spLocks noChangeArrowheads="1"/>
              </p:cNvSpPr>
              <p:nvPr/>
            </p:nvSpPr>
            <p:spPr bwMode="auto">
              <a:xfrm>
                <a:off x="2181" y="3918"/>
                <a:ext cx="64" cy="6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47" name="Line 147"/>
              <p:cNvSpPr>
                <a:spLocks noChangeShapeType="1"/>
              </p:cNvSpPr>
              <p:nvPr/>
            </p:nvSpPr>
            <p:spPr bwMode="auto">
              <a:xfrm>
                <a:off x="2181" y="3950"/>
                <a:ext cx="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45" name="Line 148"/>
            <p:cNvSpPr>
              <a:spLocks noChangeShapeType="1"/>
            </p:cNvSpPr>
            <p:nvPr/>
          </p:nvSpPr>
          <p:spPr bwMode="auto">
            <a:xfrm>
              <a:off x="1057" y="320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8" name="Rectangle 3"/>
          <p:cNvSpPr>
            <a:spLocks/>
          </p:cNvSpPr>
          <p:nvPr/>
        </p:nvSpPr>
        <p:spPr bwMode="auto">
          <a:xfrm>
            <a:off x="500034" y="571480"/>
            <a:ext cx="792003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Some extra structures are added to the Silicon junction to create a CCD. A simplified view of a single</a:t>
            </a:r>
          </a:p>
          <a:p>
            <a:pPr algn="just" eaLnBrk="0" hangingPunct="0"/>
            <a:r>
              <a:rPr lang="en-US" sz="2400" dirty="0" smtClean="0">
                <a:latin typeface="Comic Sans MS" pitchFamily="66" charset="0"/>
              </a:rPr>
              <a:t>pixel is shown below.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278" name="Text Box 279"/>
          <p:cNvSpPr txBox="1">
            <a:spLocks noChangeArrowheads="1"/>
          </p:cNvSpPr>
          <p:nvPr/>
        </p:nvSpPr>
        <p:spPr bwMode="auto">
          <a:xfrm>
            <a:off x="2192340" y="5619766"/>
            <a:ext cx="29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Comic Sans MS" pitchFamily="66" charset="0"/>
              </a:rPr>
              <a:t>n</a:t>
            </a:r>
          </a:p>
        </p:txBody>
      </p:sp>
      <p:sp>
        <p:nvSpPr>
          <p:cNvPr id="279" name="Text Box 280"/>
          <p:cNvSpPr txBox="1">
            <a:spLocks noChangeArrowheads="1"/>
          </p:cNvSpPr>
          <p:nvPr/>
        </p:nvSpPr>
        <p:spPr bwMode="auto">
          <a:xfrm>
            <a:off x="2984503" y="5619766"/>
            <a:ext cx="290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Comic Sans MS" pitchFamily="66" charset="0"/>
              </a:rPr>
              <a:t>p</a:t>
            </a:r>
          </a:p>
        </p:txBody>
      </p:sp>
      <p:sp>
        <p:nvSpPr>
          <p:cNvPr id="280" name="Text Box 281"/>
          <p:cNvSpPr txBox="1">
            <a:spLocks noChangeArrowheads="1"/>
          </p:cNvSpPr>
          <p:nvPr/>
        </p:nvSpPr>
        <p:spPr bwMode="auto">
          <a:xfrm>
            <a:off x="3849690" y="5619766"/>
            <a:ext cx="630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600" b="1">
                <a:latin typeface="Comic Sans MS" pitchFamily="66" charset="0"/>
              </a:rPr>
              <a:t>SiO</a:t>
            </a:r>
            <a:r>
              <a:rPr lang="es-ES" sz="1600" b="1" baseline="-25000">
                <a:latin typeface="Comic Sans MS" pitchFamily="66" charset="0"/>
              </a:rPr>
              <a:t>2</a:t>
            </a:r>
          </a:p>
        </p:txBody>
      </p:sp>
      <p:sp>
        <p:nvSpPr>
          <p:cNvPr id="282" name="Text Box 283"/>
          <p:cNvSpPr txBox="1">
            <a:spLocks noChangeArrowheads="1"/>
          </p:cNvSpPr>
          <p:nvPr/>
        </p:nvSpPr>
        <p:spPr bwMode="auto">
          <a:xfrm>
            <a:off x="1857356" y="2071678"/>
            <a:ext cx="55242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 dirty="0" err="1">
                <a:latin typeface="Comic Sans MS" pitchFamily="66" charset="0"/>
              </a:rPr>
              <a:t>Buried</a:t>
            </a:r>
            <a:r>
              <a:rPr lang="es-ES" sz="2000" dirty="0">
                <a:latin typeface="Comic Sans MS" pitchFamily="66" charset="0"/>
              </a:rPr>
              <a:t> </a:t>
            </a:r>
            <a:r>
              <a:rPr lang="es-ES" sz="2000" dirty="0" err="1" smtClean="0">
                <a:latin typeface="Comic Sans MS" pitchFamily="66" charset="0"/>
              </a:rPr>
              <a:t>Channel</a:t>
            </a:r>
            <a:r>
              <a:rPr lang="es-ES" sz="2000" dirty="0" smtClean="0">
                <a:latin typeface="Comic Sans MS" pitchFamily="66" charset="0"/>
              </a:rPr>
              <a:t> CCD (1 pixel in </a:t>
            </a:r>
            <a:r>
              <a:rPr lang="es-ES" sz="2000" dirty="0" err="1" smtClean="0">
                <a:latin typeface="Comic Sans MS" pitchFamily="66" charset="0"/>
              </a:rPr>
              <a:t>cross-section</a:t>
            </a:r>
            <a:r>
              <a:rPr lang="es-ES" sz="2000" dirty="0" smtClean="0">
                <a:latin typeface="Comic Sans MS" pitchFamily="66" charset="0"/>
              </a:rPr>
              <a:t>)</a:t>
            </a:r>
            <a:endParaRPr lang="es-ES" sz="2000" dirty="0">
              <a:latin typeface="Comic Sans MS" pitchFamily="66" charset="0"/>
            </a:endParaRPr>
          </a:p>
        </p:txBody>
      </p:sp>
      <p:sp>
        <p:nvSpPr>
          <p:cNvPr id="289" name="Line 290"/>
          <p:cNvSpPr>
            <a:spLocks noChangeShapeType="1"/>
          </p:cNvSpPr>
          <p:nvPr/>
        </p:nvSpPr>
        <p:spPr bwMode="auto">
          <a:xfrm>
            <a:off x="4733910" y="401477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-3.7037E-7 L 8.33333E-6 0.0419 " pathEditMode="relative" ptsTypes="AA">
                                      <p:cBhvr>
                                        <p:cTn id="16" dur="2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0.07083 -0.0419 " pathEditMode="relative" ptsTypes="AA">
                                      <p:cBhvr>
                                        <p:cTn id="18" dur="2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2078</Words>
  <Application>Microsoft Office PowerPoint</Application>
  <PresentationFormat>Presentación en pantalla (4:3)</PresentationFormat>
  <Paragraphs>472</Paragraphs>
  <Slides>54</Slides>
  <Notes>26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6" baseType="lpstr">
      <vt:lpstr>Tema de Office</vt:lpstr>
      <vt:lpstr>Chart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Simon</dc:creator>
  <cp:lastModifiedBy>simon</cp:lastModifiedBy>
  <cp:revision>55</cp:revision>
  <dcterms:created xsi:type="dcterms:W3CDTF">2013-06-28T09:19:12Z</dcterms:created>
  <dcterms:modified xsi:type="dcterms:W3CDTF">2018-01-07T17:20:14Z</dcterms:modified>
</cp:coreProperties>
</file>